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5143500" cy="9144000"/>
  <p:embeddedFontLst>
    <p:embeddedFont>
      <p:font typeface="Proxima Nova"/>
      <p:regular r:id="rId40"/>
      <p:bold r:id="rId41"/>
      <p:italic r:id="rId42"/>
      <p:boldItalic r:id="rId43"/>
    </p:embeddedFont>
    <p:embeddedFont>
      <p:font typeface="No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hEGTwNsOVkkozsQ1waKmcKL0VD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20" Type="http://schemas.openxmlformats.org/officeDocument/2006/relationships/slide" Target="slides/slide16.xml"/><Relationship Id="rId42" Type="http://schemas.openxmlformats.org/officeDocument/2006/relationships/font" Target="fonts/ProximaNova-italic.fntdata"/><Relationship Id="rId41" Type="http://schemas.openxmlformats.org/officeDocument/2006/relationships/font" Target="fonts/ProximaNova-bold.fntdata"/><Relationship Id="rId22" Type="http://schemas.openxmlformats.org/officeDocument/2006/relationships/slide" Target="slides/slide18.xml"/><Relationship Id="rId44" Type="http://schemas.openxmlformats.org/officeDocument/2006/relationships/font" Target="fonts/NotoSans-regular.fntdata"/><Relationship Id="rId21" Type="http://schemas.openxmlformats.org/officeDocument/2006/relationships/slide" Target="slides/slide17.xml"/><Relationship Id="rId43" Type="http://schemas.openxmlformats.org/officeDocument/2006/relationships/font" Target="fonts/ProximaNova-boldItalic.fntdata"/><Relationship Id="rId24" Type="http://schemas.openxmlformats.org/officeDocument/2006/relationships/slide" Target="slides/slide20.xml"/><Relationship Id="rId46" Type="http://schemas.openxmlformats.org/officeDocument/2006/relationships/font" Target="fonts/NotoSans-italic.fntdata"/><Relationship Id="rId23" Type="http://schemas.openxmlformats.org/officeDocument/2006/relationships/slide" Target="slides/slide19.xml"/><Relationship Id="rId45" Type="http://schemas.openxmlformats.org/officeDocument/2006/relationships/font" Target="fonts/Noto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NotoSans-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g367fddf29e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g367fddf29e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g367fddf29e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67fddf29e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g367fddf29e9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367fddf29e9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67fddf29e9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367fddf29e9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367fddf29e9_0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67fddf29e9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 name="Google Shape;42;g367fddf29e9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g367fddf29e9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3" name="Google Shape;145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4" name="Google Shape;145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3" name="Google Shape;152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5" name="Google Shape;158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0" name="Google Shape;165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3.png"/><Relationship Id="rId4" Type="http://schemas.openxmlformats.org/officeDocument/2006/relationships/image" Target="../media/image27.png"/><Relationship Id="rId5" Type="http://schemas.openxmlformats.org/officeDocument/2006/relationships/image" Target="../media/image81.png"/><Relationship Id="rId6" Type="http://schemas.openxmlformats.org/officeDocument/2006/relationships/image" Target="../media/image67.png"/><Relationship Id="rId7" Type="http://schemas.openxmlformats.org/officeDocument/2006/relationships/image" Target="../media/image79.png"/><Relationship Id="rId8" Type="http://schemas.openxmlformats.org/officeDocument/2006/relationships/image" Target="../media/image70.png"/></Relationships>
</file>

<file path=ppt/slides/_rels/slide11.xml.rels><?xml version="1.0" encoding="UTF-8" standalone="yes"?><Relationships xmlns="http://schemas.openxmlformats.org/package/2006/relationships"><Relationship Id="rId11" Type="http://schemas.openxmlformats.org/officeDocument/2006/relationships/image" Target="../media/image102.png"/><Relationship Id="rId10"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3.png"/><Relationship Id="rId4" Type="http://schemas.openxmlformats.org/officeDocument/2006/relationships/image" Target="../media/image74.png"/><Relationship Id="rId9" Type="http://schemas.openxmlformats.org/officeDocument/2006/relationships/image" Target="../media/image91.png"/><Relationship Id="rId5" Type="http://schemas.openxmlformats.org/officeDocument/2006/relationships/image" Target="../media/image80.png"/><Relationship Id="rId6" Type="http://schemas.openxmlformats.org/officeDocument/2006/relationships/image" Target="../media/image105.png"/><Relationship Id="rId7" Type="http://schemas.openxmlformats.org/officeDocument/2006/relationships/image" Target="../media/image130.png"/><Relationship Id="rId8"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4.png"/><Relationship Id="rId4" Type="http://schemas.openxmlformats.org/officeDocument/2006/relationships/image" Target="../media/image136.png"/><Relationship Id="rId5" Type="http://schemas.openxmlformats.org/officeDocument/2006/relationships/image" Target="../media/image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1.png"/><Relationship Id="rId4" Type="http://schemas.openxmlformats.org/officeDocument/2006/relationships/image" Target="../media/image116.png"/><Relationship Id="rId5" Type="http://schemas.openxmlformats.org/officeDocument/2006/relationships/image" Target="../media/image97.png"/><Relationship Id="rId6" Type="http://schemas.openxmlformats.org/officeDocument/2006/relationships/image" Target="../media/image93.png"/><Relationship Id="rId7" Type="http://schemas.openxmlformats.org/officeDocument/2006/relationships/image" Target="../media/image89.png"/><Relationship Id="rId8" Type="http://schemas.openxmlformats.org/officeDocument/2006/relationships/image" Target="../media/image92.png"/></Relationships>
</file>

<file path=ppt/slides/_rels/slide14.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124.png"/><Relationship Id="rId13" Type="http://schemas.openxmlformats.org/officeDocument/2006/relationships/image" Target="../media/image137.png"/><Relationship Id="rId12"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2.png"/><Relationship Id="rId4" Type="http://schemas.openxmlformats.org/officeDocument/2006/relationships/image" Target="../media/image119.png"/><Relationship Id="rId9" Type="http://schemas.openxmlformats.org/officeDocument/2006/relationships/image" Target="../media/image109.png"/><Relationship Id="rId14" Type="http://schemas.openxmlformats.org/officeDocument/2006/relationships/image" Target="../media/image138.png"/><Relationship Id="rId5" Type="http://schemas.openxmlformats.org/officeDocument/2006/relationships/image" Target="../media/image114.png"/><Relationship Id="rId6" Type="http://schemas.openxmlformats.org/officeDocument/2006/relationships/image" Target="../media/image126.png"/><Relationship Id="rId7" Type="http://schemas.openxmlformats.org/officeDocument/2006/relationships/image" Target="../media/image98.png"/><Relationship Id="rId8" Type="http://schemas.openxmlformats.org/officeDocument/2006/relationships/image" Target="../media/image125.png"/></Relationships>
</file>

<file path=ppt/slides/_rels/slide15.xml.rels><?xml version="1.0" encoding="UTF-8" standalone="yes"?><Relationships xmlns="http://schemas.openxmlformats.org/package/2006/relationships"><Relationship Id="rId10" Type="http://schemas.openxmlformats.org/officeDocument/2006/relationships/image" Target="../media/image121.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20.png"/><Relationship Id="rId5" Type="http://schemas.openxmlformats.org/officeDocument/2006/relationships/image" Target="../media/image131.png"/><Relationship Id="rId6" Type="http://schemas.openxmlformats.org/officeDocument/2006/relationships/image" Target="../media/image123.png"/><Relationship Id="rId7" Type="http://schemas.openxmlformats.org/officeDocument/2006/relationships/image" Target="../media/image157.png"/><Relationship Id="rId8" Type="http://schemas.openxmlformats.org/officeDocument/2006/relationships/image" Target="../media/image118.png"/></Relationships>
</file>

<file path=ppt/slides/_rels/slide16.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51.png"/><Relationship Id="rId13" Type="http://schemas.openxmlformats.org/officeDocument/2006/relationships/image" Target="../media/image154.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9.png"/><Relationship Id="rId4" Type="http://schemas.openxmlformats.org/officeDocument/2006/relationships/image" Target="../media/image142.png"/><Relationship Id="rId9"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29.png"/><Relationship Id="rId7" Type="http://schemas.openxmlformats.org/officeDocument/2006/relationships/image" Target="../media/image170.png"/><Relationship Id="rId8" Type="http://schemas.openxmlformats.org/officeDocument/2006/relationships/image" Target="../media/image1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8.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61.png"/><Relationship Id="rId7" Type="http://schemas.openxmlformats.org/officeDocument/2006/relationships/image" Target="../media/image1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8.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61.png"/><Relationship Id="rId7" Type="http://schemas.openxmlformats.org/officeDocument/2006/relationships/image" Target="../media/image164.png"/><Relationship Id="rId8" Type="http://schemas.openxmlformats.org/officeDocument/2006/relationships/image" Target="../media/image1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8.png"/><Relationship Id="rId4" Type="http://schemas.openxmlformats.org/officeDocument/2006/relationships/image" Target="../media/image1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0.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1" Type="http://schemas.openxmlformats.org/officeDocument/2006/relationships/image" Target="../media/image189.png"/><Relationship Id="rId10" Type="http://schemas.openxmlformats.org/officeDocument/2006/relationships/image" Target="../media/image171.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2.png"/><Relationship Id="rId4" Type="http://schemas.openxmlformats.org/officeDocument/2006/relationships/image" Target="../media/image183.png"/><Relationship Id="rId9" Type="http://schemas.openxmlformats.org/officeDocument/2006/relationships/image" Target="../media/image163.png"/><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74.png"/><Relationship Id="rId8" Type="http://schemas.openxmlformats.org/officeDocument/2006/relationships/image" Target="../media/image166.png"/></Relationships>
</file>

<file path=ppt/slides/_rels/slide21.xml.rels><?xml version="1.0" encoding="UTF-8" standalone="yes"?><Relationships xmlns="http://schemas.openxmlformats.org/package/2006/relationships"><Relationship Id="rId11" Type="http://schemas.openxmlformats.org/officeDocument/2006/relationships/image" Target="../media/image195.png"/><Relationship Id="rId10" Type="http://schemas.openxmlformats.org/officeDocument/2006/relationships/image" Target="../media/image193.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03.png"/><Relationship Id="rId9" Type="http://schemas.openxmlformats.org/officeDocument/2006/relationships/image" Target="../media/image191.png"/><Relationship Id="rId5" Type="http://schemas.openxmlformats.org/officeDocument/2006/relationships/image" Target="../media/image150.png"/><Relationship Id="rId6" Type="http://schemas.openxmlformats.org/officeDocument/2006/relationships/image" Target="../media/image197.png"/><Relationship Id="rId7" Type="http://schemas.openxmlformats.org/officeDocument/2006/relationships/image" Target="../media/image200.png"/><Relationship Id="rId8" Type="http://schemas.openxmlformats.org/officeDocument/2006/relationships/image" Target="../media/image1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9.png"/><Relationship Id="rId4" Type="http://schemas.openxmlformats.org/officeDocument/2006/relationships/image" Target="../media/image196.png"/><Relationship Id="rId9" Type="http://schemas.openxmlformats.org/officeDocument/2006/relationships/image" Target="../media/image208.png"/><Relationship Id="rId5" Type="http://schemas.openxmlformats.org/officeDocument/2006/relationships/image" Target="../media/image194.png"/><Relationship Id="rId6" Type="http://schemas.openxmlformats.org/officeDocument/2006/relationships/image" Target="../media/image198.png"/><Relationship Id="rId7" Type="http://schemas.openxmlformats.org/officeDocument/2006/relationships/image" Target="../media/image205.png"/><Relationship Id="rId8" Type="http://schemas.openxmlformats.org/officeDocument/2006/relationships/image" Target="../media/image202.png"/></Relationships>
</file>

<file path=ppt/slides/_rels/slide23.xml.rels><?xml version="1.0" encoding="UTF-8" standalone="yes"?><Relationships xmlns="http://schemas.openxmlformats.org/package/2006/relationships"><Relationship Id="rId11" Type="http://schemas.openxmlformats.org/officeDocument/2006/relationships/image" Target="../media/image221.png"/><Relationship Id="rId10" Type="http://schemas.openxmlformats.org/officeDocument/2006/relationships/image" Target="../media/image242.png"/><Relationship Id="rId13" Type="http://schemas.openxmlformats.org/officeDocument/2006/relationships/image" Target="../media/image219.png"/><Relationship Id="rId12" Type="http://schemas.openxmlformats.org/officeDocument/2006/relationships/image" Target="../media/image214.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4.png"/><Relationship Id="rId4" Type="http://schemas.openxmlformats.org/officeDocument/2006/relationships/image" Target="../media/image232.png"/><Relationship Id="rId9" Type="http://schemas.openxmlformats.org/officeDocument/2006/relationships/image" Target="../media/image226.png"/><Relationship Id="rId15" Type="http://schemas.openxmlformats.org/officeDocument/2006/relationships/image" Target="../media/image223.png"/><Relationship Id="rId14" Type="http://schemas.openxmlformats.org/officeDocument/2006/relationships/image" Target="../media/image239.png"/><Relationship Id="rId5" Type="http://schemas.openxmlformats.org/officeDocument/2006/relationships/image" Target="../media/image216.png"/><Relationship Id="rId6" Type="http://schemas.openxmlformats.org/officeDocument/2006/relationships/image" Target="../media/image215.png"/><Relationship Id="rId7" Type="http://schemas.openxmlformats.org/officeDocument/2006/relationships/image" Target="../media/image201.png"/><Relationship Id="rId8" Type="http://schemas.openxmlformats.org/officeDocument/2006/relationships/image" Target="../media/image212.png"/></Relationships>
</file>

<file path=ppt/slides/_rels/slide24.xml.rels><?xml version="1.0" encoding="UTF-8" standalone="yes"?><Relationships xmlns="http://schemas.openxmlformats.org/package/2006/relationships"><Relationship Id="rId11" Type="http://schemas.openxmlformats.org/officeDocument/2006/relationships/image" Target="../media/image167.png"/><Relationship Id="rId10" Type="http://schemas.openxmlformats.org/officeDocument/2006/relationships/image" Target="../media/image166.png"/><Relationship Id="rId13" Type="http://schemas.openxmlformats.org/officeDocument/2006/relationships/image" Target="../media/image248.png"/><Relationship Id="rId12" Type="http://schemas.openxmlformats.org/officeDocument/2006/relationships/image" Target="../media/image249.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7.png"/><Relationship Id="rId4" Type="http://schemas.openxmlformats.org/officeDocument/2006/relationships/image" Target="../media/image244.png"/><Relationship Id="rId9" Type="http://schemas.openxmlformats.org/officeDocument/2006/relationships/image" Target="../media/image174.png"/><Relationship Id="rId14" Type="http://schemas.openxmlformats.org/officeDocument/2006/relationships/image" Target="../media/image150.png"/><Relationship Id="rId5" Type="http://schemas.openxmlformats.org/officeDocument/2006/relationships/image" Target="../media/image243.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63.png"/></Relationships>
</file>

<file path=ppt/slides/_rels/slide25.xml.rels><?xml version="1.0" encoding="UTF-8" standalone="yes"?><Relationships xmlns="http://schemas.openxmlformats.org/package/2006/relationships"><Relationship Id="rId11" Type="http://schemas.openxmlformats.org/officeDocument/2006/relationships/image" Target="../media/image259.png"/><Relationship Id="rId10" Type="http://schemas.openxmlformats.org/officeDocument/2006/relationships/image" Target="../media/image282.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2.png"/><Relationship Id="rId4" Type="http://schemas.openxmlformats.org/officeDocument/2006/relationships/image" Target="../media/image247.png"/><Relationship Id="rId9" Type="http://schemas.openxmlformats.org/officeDocument/2006/relationships/image" Target="../media/image275.png"/><Relationship Id="rId5" Type="http://schemas.openxmlformats.org/officeDocument/2006/relationships/image" Target="../media/image296.png"/><Relationship Id="rId6" Type="http://schemas.openxmlformats.org/officeDocument/2006/relationships/image" Target="../media/image254.png"/><Relationship Id="rId7" Type="http://schemas.openxmlformats.org/officeDocument/2006/relationships/image" Target="../media/image268.png"/><Relationship Id="rId8" Type="http://schemas.openxmlformats.org/officeDocument/2006/relationships/image" Target="../media/image271.png"/></Relationships>
</file>

<file path=ppt/slides/_rels/slide26.xml.rels><?xml version="1.0" encoding="UTF-8" standalone="yes"?><Relationships xmlns="http://schemas.openxmlformats.org/package/2006/relationships"><Relationship Id="rId11" Type="http://schemas.openxmlformats.org/officeDocument/2006/relationships/image" Target="../media/image249.png"/><Relationship Id="rId10" Type="http://schemas.openxmlformats.org/officeDocument/2006/relationships/image" Target="../media/image284.png"/><Relationship Id="rId12" Type="http://schemas.openxmlformats.org/officeDocument/2006/relationships/image" Target="../media/image293.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4.png"/><Relationship Id="rId4" Type="http://schemas.openxmlformats.org/officeDocument/2006/relationships/image" Target="../media/image270.png"/><Relationship Id="rId9" Type="http://schemas.openxmlformats.org/officeDocument/2006/relationships/image" Target="../media/image286.png"/><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74.png"/><Relationship Id="rId8" Type="http://schemas.openxmlformats.org/officeDocument/2006/relationships/image" Target="../media/image166.png"/></Relationships>
</file>

<file path=ppt/slides/_rels/slide27.xml.rels><?xml version="1.0" encoding="UTF-8" standalone="yes"?><Relationships xmlns="http://schemas.openxmlformats.org/package/2006/relationships"><Relationship Id="rId11" Type="http://schemas.openxmlformats.org/officeDocument/2006/relationships/image" Target="../media/image167.png"/><Relationship Id="rId10" Type="http://schemas.openxmlformats.org/officeDocument/2006/relationships/image" Target="../media/image166.png"/><Relationship Id="rId13" Type="http://schemas.openxmlformats.org/officeDocument/2006/relationships/image" Target="../media/image308.png"/><Relationship Id="rId12" Type="http://schemas.openxmlformats.org/officeDocument/2006/relationships/image" Target="../media/image249.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7.png"/><Relationship Id="rId4" Type="http://schemas.openxmlformats.org/officeDocument/2006/relationships/image" Target="../media/image306.png"/><Relationship Id="rId9" Type="http://schemas.openxmlformats.org/officeDocument/2006/relationships/image" Target="../media/image174.png"/><Relationship Id="rId14" Type="http://schemas.openxmlformats.org/officeDocument/2006/relationships/image" Target="../media/image150.png"/><Relationship Id="rId5" Type="http://schemas.openxmlformats.org/officeDocument/2006/relationships/image" Target="../media/image325.png"/><Relationship Id="rId6" Type="http://schemas.openxmlformats.org/officeDocument/2006/relationships/image" Target="../media/image330.png"/><Relationship Id="rId7" Type="http://schemas.openxmlformats.org/officeDocument/2006/relationships/image" Target="../media/image236.png"/><Relationship Id="rId8" Type="http://schemas.openxmlformats.org/officeDocument/2006/relationships/image" Target="../media/image299.png"/></Relationships>
</file>

<file path=ppt/slides/_rels/slide28.xml.rels><?xml version="1.0" encoding="UTF-8" standalone="yes"?><Relationships xmlns="http://schemas.openxmlformats.org/package/2006/relationships"><Relationship Id="rId11" Type="http://schemas.openxmlformats.org/officeDocument/2006/relationships/image" Target="../media/image314.png"/><Relationship Id="rId10" Type="http://schemas.openxmlformats.org/officeDocument/2006/relationships/image" Target="../media/image167.png"/><Relationship Id="rId13" Type="http://schemas.openxmlformats.org/officeDocument/2006/relationships/image" Target="../media/image174.png"/><Relationship Id="rId12" Type="http://schemas.openxmlformats.org/officeDocument/2006/relationships/image" Target="../media/image166.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4.png"/><Relationship Id="rId4" Type="http://schemas.openxmlformats.org/officeDocument/2006/relationships/image" Target="../media/image326.png"/><Relationship Id="rId9" Type="http://schemas.openxmlformats.org/officeDocument/2006/relationships/image" Target="../media/image313.png"/><Relationship Id="rId14" Type="http://schemas.openxmlformats.org/officeDocument/2006/relationships/image" Target="../media/image329.png"/><Relationship Id="rId5" Type="http://schemas.openxmlformats.org/officeDocument/2006/relationships/image" Target="../media/image322.png"/><Relationship Id="rId6" Type="http://schemas.openxmlformats.org/officeDocument/2006/relationships/image" Target="../media/image318.png"/><Relationship Id="rId7" Type="http://schemas.openxmlformats.org/officeDocument/2006/relationships/image" Target="../media/image324.png"/><Relationship Id="rId8" Type="http://schemas.openxmlformats.org/officeDocument/2006/relationships/image" Target="../media/image3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5.png"/><Relationship Id="rId4" Type="http://schemas.openxmlformats.org/officeDocument/2006/relationships/image" Target="../media/image327.png"/><Relationship Id="rId9" Type="http://schemas.openxmlformats.org/officeDocument/2006/relationships/image" Target="../media/image328.png"/><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74.png"/><Relationship Id="rId8" Type="http://schemas.openxmlformats.org/officeDocument/2006/relationships/image" Target="../media/image1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20" Type="http://schemas.openxmlformats.org/officeDocument/2006/relationships/image" Target="../media/image379.png"/><Relationship Id="rId11" Type="http://schemas.openxmlformats.org/officeDocument/2006/relationships/image" Target="../media/image354.png"/><Relationship Id="rId10" Type="http://schemas.openxmlformats.org/officeDocument/2006/relationships/image" Target="../media/image340.png"/><Relationship Id="rId21" Type="http://schemas.openxmlformats.org/officeDocument/2006/relationships/image" Target="../media/image369.png"/><Relationship Id="rId13" Type="http://schemas.openxmlformats.org/officeDocument/2006/relationships/image" Target="../media/image349.png"/><Relationship Id="rId12" Type="http://schemas.openxmlformats.org/officeDocument/2006/relationships/image" Target="../media/image353.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4.png"/><Relationship Id="rId4" Type="http://schemas.openxmlformats.org/officeDocument/2006/relationships/image" Target="../media/image333.png"/><Relationship Id="rId9" Type="http://schemas.openxmlformats.org/officeDocument/2006/relationships/image" Target="../media/image341.png"/><Relationship Id="rId15" Type="http://schemas.openxmlformats.org/officeDocument/2006/relationships/image" Target="../media/image368.png"/><Relationship Id="rId14" Type="http://schemas.openxmlformats.org/officeDocument/2006/relationships/image" Target="../media/image348.png"/><Relationship Id="rId17" Type="http://schemas.openxmlformats.org/officeDocument/2006/relationships/image" Target="../media/image40.png"/><Relationship Id="rId16" Type="http://schemas.openxmlformats.org/officeDocument/2006/relationships/image" Target="../media/image360.png"/><Relationship Id="rId5" Type="http://schemas.openxmlformats.org/officeDocument/2006/relationships/image" Target="../media/image332.png"/><Relationship Id="rId19" Type="http://schemas.openxmlformats.org/officeDocument/2006/relationships/image" Target="../media/image359.png"/><Relationship Id="rId6" Type="http://schemas.openxmlformats.org/officeDocument/2006/relationships/image" Target="../media/image49.png"/><Relationship Id="rId18" Type="http://schemas.openxmlformats.org/officeDocument/2006/relationships/image" Target="../media/image358.png"/><Relationship Id="rId7" Type="http://schemas.openxmlformats.org/officeDocument/2006/relationships/image" Target="../media/image336.png"/><Relationship Id="rId8" Type="http://schemas.openxmlformats.org/officeDocument/2006/relationships/image" Target="../media/image356.png"/></Relationships>
</file>

<file path=ppt/slides/_rels/slide31.xml.rels><?xml version="1.0" encoding="UTF-8" standalone="yes"?><Relationships xmlns="http://schemas.openxmlformats.org/package/2006/relationships"><Relationship Id="rId11" Type="http://schemas.openxmlformats.org/officeDocument/2006/relationships/image" Target="../media/image409.png"/><Relationship Id="rId10" Type="http://schemas.openxmlformats.org/officeDocument/2006/relationships/image" Target="../media/image381.png"/><Relationship Id="rId12" Type="http://schemas.openxmlformats.org/officeDocument/2006/relationships/image" Target="../media/image407.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4.png"/><Relationship Id="rId4" Type="http://schemas.openxmlformats.org/officeDocument/2006/relationships/image" Target="../media/image362.png"/><Relationship Id="rId9" Type="http://schemas.openxmlformats.org/officeDocument/2006/relationships/image" Target="../media/image380.png"/><Relationship Id="rId5" Type="http://schemas.openxmlformats.org/officeDocument/2006/relationships/image" Target="../media/image372.png"/><Relationship Id="rId6" Type="http://schemas.openxmlformats.org/officeDocument/2006/relationships/image" Target="../media/image365.png"/><Relationship Id="rId7" Type="http://schemas.openxmlformats.org/officeDocument/2006/relationships/image" Target="../media/image375.png"/><Relationship Id="rId8" Type="http://schemas.openxmlformats.org/officeDocument/2006/relationships/image" Target="../media/image361.png"/></Relationships>
</file>

<file path=ppt/slides/_rels/slide32.xml.rels><?xml version="1.0" encoding="UTF-8" standalone="yes"?><Relationships xmlns="http://schemas.openxmlformats.org/package/2006/relationships"><Relationship Id="rId11" Type="http://schemas.openxmlformats.org/officeDocument/2006/relationships/image" Target="../media/image408.png"/><Relationship Id="rId10" Type="http://schemas.openxmlformats.org/officeDocument/2006/relationships/image" Target="../media/image426.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2.png"/><Relationship Id="rId4" Type="http://schemas.openxmlformats.org/officeDocument/2006/relationships/image" Target="../media/image398.png"/><Relationship Id="rId9" Type="http://schemas.openxmlformats.org/officeDocument/2006/relationships/image" Target="../media/image406.png"/><Relationship Id="rId5" Type="http://schemas.openxmlformats.org/officeDocument/2006/relationships/image" Target="../media/image411.png"/><Relationship Id="rId6" Type="http://schemas.openxmlformats.org/officeDocument/2006/relationships/image" Target="../media/image372.png"/><Relationship Id="rId7" Type="http://schemas.openxmlformats.org/officeDocument/2006/relationships/image" Target="../media/image365.png"/><Relationship Id="rId8" Type="http://schemas.openxmlformats.org/officeDocument/2006/relationships/image" Target="../media/image375.png"/></Relationships>
</file>

<file path=ppt/slides/_rels/slide33.xml.rels><?xml version="1.0" encoding="UTF-8" standalone="yes"?><Relationships xmlns="http://schemas.openxmlformats.org/package/2006/relationships"><Relationship Id="rId11" Type="http://schemas.openxmlformats.org/officeDocument/2006/relationships/image" Target="../media/image427.png"/><Relationship Id="rId10" Type="http://schemas.openxmlformats.org/officeDocument/2006/relationships/image" Target="../media/image429.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3.png"/><Relationship Id="rId4" Type="http://schemas.openxmlformats.org/officeDocument/2006/relationships/image" Target="../media/image432.png"/><Relationship Id="rId9" Type="http://schemas.openxmlformats.org/officeDocument/2006/relationships/image" Target="../media/image440.png"/><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74.png"/><Relationship Id="rId8" Type="http://schemas.openxmlformats.org/officeDocument/2006/relationships/image" Target="../media/image166.png"/></Relationships>
</file>

<file path=ppt/slides/_rels/slide34.xml.rels><?xml version="1.0" encoding="UTF-8" standalone="yes"?><Relationships xmlns="http://schemas.openxmlformats.org/package/2006/relationships"><Relationship Id="rId11" Type="http://schemas.openxmlformats.org/officeDocument/2006/relationships/image" Target="../media/image446.png"/><Relationship Id="rId10" Type="http://schemas.openxmlformats.org/officeDocument/2006/relationships/image" Target="../media/image445.png"/><Relationship Id="rId13" Type="http://schemas.openxmlformats.org/officeDocument/2006/relationships/image" Target="../media/image448.png"/><Relationship Id="rId12" Type="http://schemas.openxmlformats.org/officeDocument/2006/relationships/image" Target="../media/image449.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7.png"/><Relationship Id="rId4" Type="http://schemas.openxmlformats.org/officeDocument/2006/relationships/image" Target="../media/image435.png"/><Relationship Id="rId9" Type="http://schemas.openxmlformats.org/officeDocument/2006/relationships/image" Target="../media/image166.png"/><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74.png"/><Relationship Id="rId8" Type="http://schemas.openxmlformats.org/officeDocument/2006/relationships/image" Target="../media/image4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51.jpg"/><Relationship Id="rId4" Type="http://schemas.openxmlformats.org/officeDocument/2006/relationships/image" Target="../media/image452.png"/><Relationship Id="rId5" Type="http://schemas.openxmlformats.org/officeDocument/2006/relationships/image" Target="../media/image453.png"/><Relationship Id="rId6" Type="http://schemas.openxmlformats.org/officeDocument/2006/relationships/image" Target="../media/image450.png"/><Relationship Id="rId7" Type="http://schemas.openxmlformats.org/officeDocument/2006/relationships/image" Target="../media/image4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17.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49.png"/><Relationship Id="rId8" Type="http://schemas.openxmlformats.org/officeDocument/2006/relationships/image" Target="../media/image35.png"/></Relationships>
</file>

<file path=ppt/slides/_rels/slide9.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7.png"/><Relationship Id="rId13" Type="http://schemas.openxmlformats.org/officeDocument/2006/relationships/image" Target="../media/image66.png"/><Relationship Id="rId12"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4.png"/><Relationship Id="rId4" Type="http://schemas.openxmlformats.org/officeDocument/2006/relationships/image" Target="../media/image41.png"/><Relationship Id="rId9" Type="http://schemas.openxmlformats.org/officeDocument/2006/relationships/image" Target="../media/image55.png"/><Relationship Id="rId15" Type="http://schemas.openxmlformats.org/officeDocument/2006/relationships/image" Target="../media/image87.png"/><Relationship Id="rId14" Type="http://schemas.openxmlformats.org/officeDocument/2006/relationships/image" Target="../media/image78.png"/><Relationship Id="rId17" Type="http://schemas.openxmlformats.org/officeDocument/2006/relationships/image" Target="../media/image65.png"/><Relationship Id="rId16" Type="http://schemas.openxmlformats.org/officeDocument/2006/relationships/image" Target="../media/image69.png"/><Relationship Id="rId5" Type="http://schemas.openxmlformats.org/officeDocument/2006/relationships/image" Target="../media/image40.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Sign against black background (Provided by Getty Images)" id="16" name="Google Shape;16;g367fddf29e9_0_1"/>
          <p:cNvPicPr preferRelativeResize="0"/>
          <p:nvPr/>
        </p:nvPicPr>
        <p:blipFill rotWithShape="1">
          <a:blip r:embed="rId3">
            <a:alphaModFix/>
          </a:blip>
          <a:srcRect b="27329" l="0" r="0" t="27325"/>
          <a:stretch/>
        </p:blipFill>
        <p:spPr>
          <a:xfrm>
            <a:off x="0" y="0"/>
            <a:ext cx="9144002" cy="5143501"/>
          </a:xfrm>
          <a:prstGeom prst="rect">
            <a:avLst/>
          </a:prstGeom>
          <a:noFill/>
          <a:ln>
            <a:noFill/>
          </a:ln>
        </p:spPr>
      </p:pic>
      <p:sp>
        <p:nvSpPr>
          <p:cNvPr id="17" name="Google Shape;17;g367fddf29e9_0_1"/>
          <p:cNvSpPr/>
          <p:nvPr/>
        </p:nvSpPr>
        <p:spPr>
          <a:xfrm>
            <a:off x="8072438" y="-1071562"/>
            <a:ext cx="2143200" cy="2143200"/>
          </a:xfrm>
          <a:prstGeom prst="ellipse">
            <a:avLst/>
          </a:prstGeom>
          <a:solidFill>
            <a:srgbClr val="FFFFFF">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g367fddf29e9_0_1"/>
          <p:cNvSpPr/>
          <p:nvPr/>
        </p:nvSpPr>
        <p:spPr>
          <a:xfrm>
            <a:off x="-714375" y="4429125"/>
            <a:ext cx="1428900" cy="1428900"/>
          </a:xfrm>
          <a:prstGeom prst="ellipse">
            <a:avLst/>
          </a:prstGeom>
          <a:solidFill>
            <a:srgbClr val="FFFFFF">
              <a:alpha val="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g367fddf29e9_0_1"/>
          <p:cNvSpPr/>
          <p:nvPr/>
        </p:nvSpPr>
        <p:spPr>
          <a:xfrm>
            <a:off x="1723402" y="1811638"/>
            <a:ext cx="5768700" cy="502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3600"/>
              <a:buFont typeface="Noto Sans"/>
              <a:buNone/>
            </a:pPr>
            <a:r>
              <a:rPr i="0" lang="en-US" sz="3600" u="none" cap="none" strike="noStrike">
                <a:solidFill>
                  <a:srgbClr val="FFFFFF"/>
                </a:solidFill>
                <a:latin typeface="Proxima Nova"/>
                <a:ea typeface="Proxima Nova"/>
                <a:cs typeface="Proxima Nova"/>
                <a:sym typeface="Proxima Nova"/>
              </a:rPr>
              <a:t>From Hype to Workflows</a:t>
            </a:r>
            <a:endParaRPr i="0" sz="3600" u="none" cap="none" strike="noStrike">
              <a:solidFill>
                <a:schemeClr val="dk1"/>
              </a:solidFill>
              <a:latin typeface="Proxima Nova"/>
              <a:ea typeface="Proxima Nova"/>
              <a:cs typeface="Proxima Nova"/>
              <a:sym typeface="Proxima Nova"/>
            </a:endParaRPr>
          </a:p>
        </p:txBody>
      </p:sp>
      <p:sp>
        <p:nvSpPr>
          <p:cNvPr id="20" name="Google Shape;20;g367fddf29e9_0_1"/>
          <p:cNvSpPr/>
          <p:nvPr/>
        </p:nvSpPr>
        <p:spPr>
          <a:xfrm>
            <a:off x="1723402" y="2338247"/>
            <a:ext cx="5768700" cy="257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1350"/>
              <a:buFont typeface="Noto Sans"/>
              <a:buNone/>
            </a:pPr>
            <a:r>
              <a:rPr i="0" lang="en-US" sz="1350" u="none" cap="none" strike="noStrike">
                <a:solidFill>
                  <a:srgbClr val="FFFFFF"/>
                </a:solidFill>
                <a:latin typeface="Proxima Nova"/>
                <a:ea typeface="Proxima Nova"/>
                <a:cs typeface="Proxima Nova"/>
                <a:sym typeface="Proxima Nova"/>
              </a:rPr>
              <a:t>AI Applications for Reliable Outcomes</a:t>
            </a:r>
            <a:endParaRPr i="0" sz="1350" u="none" cap="none" strike="noStrike">
              <a:solidFill>
                <a:schemeClr val="dk1"/>
              </a:solidFill>
              <a:latin typeface="Proxima Nova"/>
              <a:ea typeface="Proxima Nova"/>
              <a:cs typeface="Proxima Nova"/>
              <a:sym typeface="Proxima Nova"/>
            </a:endParaRPr>
          </a:p>
        </p:txBody>
      </p:sp>
      <p:sp>
        <p:nvSpPr>
          <p:cNvPr id="21" name="Google Shape;21;g367fddf29e9_0_1"/>
          <p:cNvSpPr/>
          <p:nvPr/>
        </p:nvSpPr>
        <p:spPr>
          <a:xfrm>
            <a:off x="3708138" y="4517225"/>
            <a:ext cx="1727700" cy="418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989"/>
              <a:buFont typeface="Noto Sans"/>
              <a:buNone/>
            </a:pPr>
            <a:r>
              <a:rPr lang="en-US" sz="989">
                <a:solidFill>
                  <a:srgbClr val="FFFFFF"/>
                </a:solidFill>
                <a:latin typeface="Proxima Nova"/>
                <a:ea typeface="Proxima Nova"/>
                <a:cs typeface="Proxima Nova"/>
                <a:sym typeface="Proxima Nova"/>
              </a:rPr>
              <a:t>Costea Dragos</a:t>
            </a:r>
            <a:endParaRPr sz="989">
              <a:solidFill>
                <a:srgbClr val="FFFFFF"/>
              </a:solidFill>
              <a:latin typeface="Proxima Nova"/>
              <a:ea typeface="Proxima Nova"/>
              <a:cs typeface="Proxima Nova"/>
              <a:sym typeface="Proxima Nova"/>
            </a:endParaRPr>
          </a:p>
          <a:p>
            <a:pPr indent="0" lvl="0" marL="0" marR="0" rtl="0" algn="ctr">
              <a:spcBef>
                <a:spcPts val="0"/>
              </a:spcBef>
              <a:spcAft>
                <a:spcPts val="0"/>
              </a:spcAft>
              <a:buClr>
                <a:srgbClr val="FFFFFF"/>
              </a:buClr>
              <a:buSzPts val="989"/>
              <a:buFont typeface="Noto Sans"/>
              <a:buNone/>
            </a:pPr>
            <a:r>
              <a:rPr lang="en-US" sz="989">
                <a:solidFill>
                  <a:srgbClr val="FFFFFF"/>
                </a:solidFill>
                <a:latin typeface="Proxima Nova"/>
                <a:ea typeface="Proxima Nova"/>
                <a:cs typeface="Proxima Nova"/>
                <a:sym typeface="Proxima Nova"/>
              </a:rPr>
              <a:t>20250613</a:t>
            </a:r>
            <a:endParaRPr i="0" sz="989" u="none" cap="none" strike="noStrike">
              <a:solidFill>
                <a:schemeClr val="dk1"/>
              </a:solidFill>
              <a:latin typeface="Proxima Nova"/>
              <a:ea typeface="Proxima Nova"/>
              <a:cs typeface="Proxima Nova"/>
              <a:sym typeface="Proxima Nova"/>
            </a:endParaRPr>
          </a:p>
        </p:txBody>
      </p:sp>
      <p:pic>
        <p:nvPicPr>
          <p:cNvPr id="22" name="Google Shape;22;g367fddf29e9_0_1"/>
          <p:cNvPicPr preferRelativeResize="0"/>
          <p:nvPr/>
        </p:nvPicPr>
        <p:blipFill>
          <a:blip r:embed="rId4">
            <a:alphaModFix/>
          </a:blip>
          <a:stretch>
            <a:fillRect/>
          </a:stretch>
        </p:blipFill>
        <p:spPr>
          <a:xfrm>
            <a:off x="8168075" y="-126150"/>
            <a:ext cx="1114700" cy="1114700"/>
          </a:xfrm>
          <a:prstGeom prst="rect">
            <a:avLst/>
          </a:prstGeom>
          <a:noFill/>
          <a:ln>
            <a:noFill/>
          </a:ln>
        </p:spPr>
      </p:pic>
      <p:pic>
        <p:nvPicPr>
          <p:cNvPr id="23" name="Google Shape;23;g367fddf29e9_0_1"/>
          <p:cNvPicPr preferRelativeResize="0"/>
          <p:nvPr/>
        </p:nvPicPr>
        <p:blipFill>
          <a:blip r:embed="rId5">
            <a:alphaModFix/>
          </a:blip>
          <a:stretch>
            <a:fillRect/>
          </a:stretch>
        </p:blipFill>
        <p:spPr>
          <a:xfrm>
            <a:off x="4165121" y="4935725"/>
            <a:ext cx="813775" cy="150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preencoded.png" id="269" name="Google Shape;269;p9"/>
          <p:cNvPicPr preferRelativeResize="0"/>
          <p:nvPr/>
        </p:nvPicPr>
        <p:blipFill rotWithShape="1">
          <a:blip r:embed="rId3">
            <a:alphaModFix/>
          </a:blip>
          <a:srcRect b="0" l="0" r="0" t="0"/>
          <a:stretch/>
        </p:blipFill>
        <p:spPr>
          <a:xfrm>
            <a:off x="0" y="-533400"/>
            <a:ext cx="9144000" cy="6193883"/>
          </a:xfrm>
          <a:prstGeom prst="rect">
            <a:avLst/>
          </a:prstGeom>
          <a:noFill/>
          <a:ln>
            <a:noFill/>
          </a:ln>
        </p:spPr>
      </p:pic>
      <p:sp>
        <p:nvSpPr>
          <p:cNvPr id="270" name="Google Shape;270;p9"/>
          <p:cNvSpPr/>
          <p:nvPr/>
        </p:nvSpPr>
        <p:spPr>
          <a:xfrm>
            <a:off x="428625" y="4762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Agentic AI Architectures: Collaborative (Horizontal)</a:t>
            </a:r>
            <a:endParaRPr b="0" i="0" sz="2250" u="none" cap="none" strike="noStrike">
              <a:solidFill>
                <a:schemeClr val="dk1"/>
              </a:solidFill>
              <a:latin typeface="Calibri"/>
              <a:ea typeface="Calibri"/>
              <a:cs typeface="Calibri"/>
              <a:sym typeface="Calibri"/>
            </a:endParaRPr>
          </a:p>
        </p:txBody>
      </p:sp>
      <p:sp>
        <p:nvSpPr>
          <p:cNvPr id="271" name="Google Shape;271;p9"/>
          <p:cNvSpPr/>
          <p:nvPr/>
        </p:nvSpPr>
        <p:spPr>
          <a:xfrm>
            <a:off x="428625" y="552450"/>
            <a:ext cx="8286900" cy="8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657225" y="781050"/>
            <a:ext cx="7901100" cy="4023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989"/>
              <a:buFont typeface="Noto Sans"/>
              <a:buNone/>
            </a:pPr>
            <a:r>
              <a:rPr b="0" i="0" lang="en-US" sz="989" u="none" cap="none" strike="noStrike">
                <a:solidFill>
                  <a:srgbClr val="4A5568"/>
                </a:solidFill>
                <a:latin typeface="Noto Sans"/>
                <a:ea typeface="Noto Sans"/>
                <a:cs typeface="Noto Sans"/>
                <a:sym typeface="Noto Sans"/>
              </a:rPr>
              <a:t>Collaborative architectures feature peer-to-peer agent interactions with decentralized control, where agents work together as equals to achieve shared objectives through consensus and cooperation.</a:t>
            </a:r>
            <a:endParaRPr b="0" i="0" sz="989" u="none" cap="none" strike="noStrike">
              <a:solidFill>
                <a:schemeClr val="dk1"/>
              </a:solidFill>
              <a:latin typeface="Calibri"/>
              <a:ea typeface="Calibri"/>
              <a:cs typeface="Calibri"/>
              <a:sym typeface="Calibri"/>
            </a:endParaRPr>
          </a:p>
        </p:txBody>
      </p:sp>
      <p:sp>
        <p:nvSpPr>
          <p:cNvPr id="273" name="Google Shape;273;p9"/>
          <p:cNvSpPr/>
          <p:nvPr/>
        </p:nvSpPr>
        <p:spPr>
          <a:xfrm>
            <a:off x="4071938" y="2283526"/>
            <a:ext cx="1000200" cy="14400"/>
          </a:xfrm>
          <a:prstGeom prst="rect">
            <a:avLst/>
          </a:prstGeom>
          <a:solidFill>
            <a:srgbClr val="CBD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rot="2700000">
            <a:off x="3781229" y="2285580"/>
            <a:ext cx="515057" cy="515057"/>
          </a:xfrm>
          <a:prstGeom prst="rect">
            <a:avLst/>
          </a:prstGeom>
          <a:solidFill>
            <a:srgbClr val="CBD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4071938" y="3140776"/>
            <a:ext cx="1000200" cy="14400"/>
          </a:xfrm>
          <a:prstGeom prst="rect">
            <a:avLst/>
          </a:prstGeom>
          <a:solidFill>
            <a:srgbClr val="CBD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rot="-2700000">
            <a:off x="5066973" y="2637822"/>
            <a:ext cx="515057" cy="515057"/>
          </a:xfrm>
          <a:prstGeom prst="rect">
            <a:avLst/>
          </a:prstGeom>
          <a:solidFill>
            <a:srgbClr val="CBD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3786188" y="2712151"/>
            <a:ext cx="285900" cy="14400"/>
          </a:xfrm>
          <a:prstGeom prst="rect">
            <a:avLst/>
          </a:prstGeom>
          <a:solidFill>
            <a:srgbClr val="CBD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5072063" y="2712151"/>
            <a:ext cx="285900" cy="14400"/>
          </a:xfrm>
          <a:prstGeom prst="rect">
            <a:avLst/>
          </a:prstGeom>
          <a:solidFill>
            <a:srgbClr val="CBD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3500438" y="1997776"/>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0" name="Google Shape;280;p9"/>
          <p:cNvPicPr preferRelativeResize="0"/>
          <p:nvPr/>
        </p:nvPicPr>
        <p:blipFill rotWithShape="1">
          <a:blip r:embed="rId4">
            <a:alphaModFix/>
          </a:blip>
          <a:srcRect b="0" l="0" r="0" t="0"/>
          <a:stretch/>
        </p:blipFill>
        <p:spPr>
          <a:xfrm>
            <a:off x="3679031" y="2197801"/>
            <a:ext cx="214313" cy="171450"/>
          </a:xfrm>
          <a:prstGeom prst="rect">
            <a:avLst/>
          </a:prstGeom>
          <a:noFill/>
          <a:ln>
            <a:noFill/>
          </a:ln>
        </p:spPr>
      </p:pic>
      <p:sp>
        <p:nvSpPr>
          <p:cNvPr id="281" name="Google Shape;281;p9"/>
          <p:cNvSpPr/>
          <p:nvPr/>
        </p:nvSpPr>
        <p:spPr>
          <a:xfrm>
            <a:off x="5072063" y="1997776"/>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2" name="Google Shape;282;p9"/>
          <p:cNvPicPr preferRelativeResize="0"/>
          <p:nvPr/>
        </p:nvPicPr>
        <p:blipFill rotWithShape="1">
          <a:blip r:embed="rId4">
            <a:alphaModFix/>
          </a:blip>
          <a:srcRect b="0" l="0" r="0" t="0"/>
          <a:stretch/>
        </p:blipFill>
        <p:spPr>
          <a:xfrm>
            <a:off x="5250656" y="2197801"/>
            <a:ext cx="214313" cy="171450"/>
          </a:xfrm>
          <a:prstGeom prst="rect">
            <a:avLst/>
          </a:prstGeom>
          <a:noFill/>
          <a:ln>
            <a:noFill/>
          </a:ln>
        </p:spPr>
      </p:pic>
      <p:sp>
        <p:nvSpPr>
          <p:cNvPr id="283" name="Google Shape;283;p9"/>
          <p:cNvSpPr/>
          <p:nvPr/>
        </p:nvSpPr>
        <p:spPr>
          <a:xfrm>
            <a:off x="3500438" y="2855026"/>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4" name="Google Shape;284;p9"/>
          <p:cNvPicPr preferRelativeResize="0"/>
          <p:nvPr/>
        </p:nvPicPr>
        <p:blipFill rotWithShape="1">
          <a:blip r:embed="rId4">
            <a:alphaModFix/>
          </a:blip>
          <a:srcRect b="0" l="0" r="0" t="0"/>
          <a:stretch/>
        </p:blipFill>
        <p:spPr>
          <a:xfrm>
            <a:off x="3679031" y="3055051"/>
            <a:ext cx="214313" cy="171450"/>
          </a:xfrm>
          <a:prstGeom prst="rect">
            <a:avLst/>
          </a:prstGeom>
          <a:noFill/>
          <a:ln>
            <a:noFill/>
          </a:ln>
        </p:spPr>
      </p:pic>
      <p:sp>
        <p:nvSpPr>
          <p:cNvPr id="285" name="Google Shape;285;p9"/>
          <p:cNvSpPr/>
          <p:nvPr/>
        </p:nvSpPr>
        <p:spPr>
          <a:xfrm>
            <a:off x="5072063" y="2855026"/>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6" name="Google Shape;286;p9"/>
          <p:cNvPicPr preferRelativeResize="0"/>
          <p:nvPr/>
        </p:nvPicPr>
        <p:blipFill rotWithShape="1">
          <a:blip r:embed="rId4">
            <a:alphaModFix/>
          </a:blip>
          <a:srcRect b="0" l="0" r="0" t="0"/>
          <a:stretch/>
        </p:blipFill>
        <p:spPr>
          <a:xfrm>
            <a:off x="5250656" y="3055051"/>
            <a:ext cx="214313" cy="171450"/>
          </a:xfrm>
          <a:prstGeom prst="rect">
            <a:avLst/>
          </a:prstGeom>
          <a:noFill/>
          <a:ln>
            <a:noFill/>
          </a:ln>
        </p:spPr>
      </p:pic>
      <p:sp>
        <p:nvSpPr>
          <p:cNvPr id="287" name="Google Shape;287;p9"/>
          <p:cNvSpPr/>
          <p:nvPr/>
        </p:nvSpPr>
        <p:spPr>
          <a:xfrm>
            <a:off x="4286250" y="2426401"/>
            <a:ext cx="571500" cy="571500"/>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8" name="Google Shape;288;p9"/>
          <p:cNvPicPr preferRelativeResize="0"/>
          <p:nvPr/>
        </p:nvPicPr>
        <p:blipFill rotWithShape="1">
          <a:blip r:embed="rId5">
            <a:alphaModFix/>
          </a:blip>
          <a:srcRect b="0" l="0" r="0" t="0"/>
          <a:stretch/>
        </p:blipFill>
        <p:spPr>
          <a:xfrm>
            <a:off x="4464844" y="2626426"/>
            <a:ext cx="214313" cy="171450"/>
          </a:xfrm>
          <a:prstGeom prst="rect">
            <a:avLst/>
          </a:prstGeom>
          <a:noFill/>
          <a:ln>
            <a:noFill/>
          </a:ln>
        </p:spPr>
      </p:pic>
      <p:sp>
        <p:nvSpPr>
          <p:cNvPr id="289" name="Google Shape;289;p9"/>
          <p:cNvSpPr/>
          <p:nvPr/>
        </p:nvSpPr>
        <p:spPr>
          <a:xfrm>
            <a:off x="428625" y="4012313"/>
            <a:ext cx="2647800" cy="121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0" name="Google Shape;290;p9"/>
          <p:cNvPicPr preferRelativeResize="0"/>
          <p:nvPr/>
        </p:nvPicPr>
        <p:blipFill rotWithShape="1">
          <a:blip r:embed="rId6">
            <a:alphaModFix/>
          </a:blip>
          <a:srcRect b="0" l="0" r="0" t="0"/>
          <a:stretch/>
        </p:blipFill>
        <p:spPr>
          <a:xfrm>
            <a:off x="1609716" y="4183763"/>
            <a:ext cx="285750" cy="228600"/>
          </a:xfrm>
          <a:prstGeom prst="rect">
            <a:avLst/>
          </a:prstGeom>
          <a:noFill/>
          <a:ln>
            <a:noFill/>
          </a:ln>
        </p:spPr>
      </p:pic>
      <p:sp>
        <p:nvSpPr>
          <p:cNvPr id="291" name="Google Shape;291;p9"/>
          <p:cNvSpPr/>
          <p:nvPr/>
        </p:nvSpPr>
        <p:spPr>
          <a:xfrm>
            <a:off x="600075" y="4526663"/>
            <a:ext cx="23766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Decentralized Control</a:t>
            </a:r>
            <a:endParaRPr b="0" i="0" sz="989" u="none" cap="none" strike="noStrike">
              <a:solidFill>
                <a:schemeClr val="dk1"/>
              </a:solidFill>
              <a:latin typeface="Calibri"/>
              <a:ea typeface="Calibri"/>
              <a:cs typeface="Calibri"/>
              <a:sym typeface="Calibri"/>
            </a:endParaRPr>
          </a:p>
        </p:txBody>
      </p:sp>
      <p:sp>
        <p:nvSpPr>
          <p:cNvPr id="292" name="Google Shape;292;p9"/>
          <p:cNvSpPr/>
          <p:nvPr/>
        </p:nvSpPr>
        <p:spPr>
          <a:xfrm>
            <a:off x="600075" y="4772425"/>
            <a:ext cx="23766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No single point of failure, distributed decision-making authority</a:t>
            </a:r>
            <a:endParaRPr b="0" i="0" sz="810" u="none" cap="none" strike="noStrike">
              <a:solidFill>
                <a:schemeClr val="dk1"/>
              </a:solidFill>
              <a:latin typeface="Calibri"/>
              <a:ea typeface="Calibri"/>
              <a:cs typeface="Calibri"/>
              <a:sym typeface="Calibri"/>
            </a:endParaRPr>
          </a:p>
        </p:txBody>
      </p:sp>
      <p:sp>
        <p:nvSpPr>
          <p:cNvPr id="293" name="Google Shape;293;p9"/>
          <p:cNvSpPr/>
          <p:nvPr/>
        </p:nvSpPr>
        <p:spPr>
          <a:xfrm>
            <a:off x="3248006" y="4012313"/>
            <a:ext cx="2648100" cy="121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4" name="Google Shape;294;p9"/>
          <p:cNvPicPr preferRelativeResize="0"/>
          <p:nvPr/>
        </p:nvPicPr>
        <p:blipFill rotWithShape="1">
          <a:blip r:embed="rId7">
            <a:alphaModFix/>
          </a:blip>
          <a:srcRect b="0" l="0" r="0" t="0"/>
          <a:stretch/>
        </p:blipFill>
        <p:spPr>
          <a:xfrm>
            <a:off x="4457672" y="4183763"/>
            <a:ext cx="228600" cy="228600"/>
          </a:xfrm>
          <a:prstGeom prst="rect">
            <a:avLst/>
          </a:prstGeom>
          <a:noFill/>
          <a:ln>
            <a:noFill/>
          </a:ln>
        </p:spPr>
      </p:pic>
      <p:sp>
        <p:nvSpPr>
          <p:cNvPr id="295" name="Google Shape;295;p9"/>
          <p:cNvSpPr/>
          <p:nvPr/>
        </p:nvSpPr>
        <p:spPr>
          <a:xfrm>
            <a:off x="3419456" y="4526663"/>
            <a:ext cx="23766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Enhanced Flexibility</a:t>
            </a:r>
            <a:endParaRPr b="0" i="0" sz="989" u="none" cap="none" strike="noStrike">
              <a:solidFill>
                <a:schemeClr val="dk1"/>
              </a:solidFill>
              <a:latin typeface="Calibri"/>
              <a:ea typeface="Calibri"/>
              <a:cs typeface="Calibri"/>
              <a:sym typeface="Calibri"/>
            </a:endParaRPr>
          </a:p>
        </p:txBody>
      </p:sp>
      <p:sp>
        <p:nvSpPr>
          <p:cNvPr id="296" name="Google Shape;296;p9"/>
          <p:cNvSpPr/>
          <p:nvPr/>
        </p:nvSpPr>
        <p:spPr>
          <a:xfrm>
            <a:off x="3419456" y="4772425"/>
            <a:ext cx="23766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Adaptive responses to changing conditions and requirements</a:t>
            </a:r>
            <a:endParaRPr b="0" i="0" sz="810" u="none" cap="none" strike="noStrike">
              <a:solidFill>
                <a:schemeClr val="dk1"/>
              </a:solidFill>
              <a:latin typeface="Calibri"/>
              <a:ea typeface="Calibri"/>
              <a:cs typeface="Calibri"/>
              <a:sym typeface="Calibri"/>
            </a:endParaRPr>
          </a:p>
        </p:txBody>
      </p:sp>
      <p:sp>
        <p:nvSpPr>
          <p:cNvPr id="297" name="Google Shape;297;p9"/>
          <p:cNvSpPr/>
          <p:nvPr/>
        </p:nvSpPr>
        <p:spPr>
          <a:xfrm>
            <a:off x="6067416" y="4012313"/>
            <a:ext cx="2647800" cy="121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8" name="Google Shape;298;p9"/>
          <p:cNvPicPr preferRelativeResize="0"/>
          <p:nvPr/>
        </p:nvPicPr>
        <p:blipFill rotWithShape="1">
          <a:blip r:embed="rId8">
            <a:alphaModFix/>
          </a:blip>
          <a:srcRect b="0" l="0" r="0" t="0"/>
          <a:stretch/>
        </p:blipFill>
        <p:spPr>
          <a:xfrm>
            <a:off x="7248506" y="4183763"/>
            <a:ext cx="285750" cy="228600"/>
          </a:xfrm>
          <a:prstGeom prst="rect">
            <a:avLst/>
          </a:prstGeom>
          <a:noFill/>
          <a:ln>
            <a:noFill/>
          </a:ln>
        </p:spPr>
      </p:pic>
      <p:sp>
        <p:nvSpPr>
          <p:cNvPr id="299" name="Google Shape;299;p9"/>
          <p:cNvSpPr/>
          <p:nvPr/>
        </p:nvSpPr>
        <p:spPr>
          <a:xfrm>
            <a:off x="6238866" y="4526663"/>
            <a:ext cx="23766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Collective Intelligence</a:t>
            </a:r>
            <a:endParaRPr b="0" i="0" sz="989" u="none" cap="none" strike="noStrike">
              <a:solidFill>
                <a:schemeClr val="dk1"/>
              </a:solidFill>
              <a:latin typeface="Calibri"/>
              <a:ea typeface="Calibri"/>
              <a:cs typeface="Calibri"/>
              <a:sym typeface="Calibri"/>
            </a:endParaRPr>
          </a:p>
        </p:txBody>
      </p:sp>
      <p:sp>
        <p:nvSpPr>
          <p:cNvPr id="300" name="Google Shape;300;p9"/>
          <p:cNvSpPr/>
          <p:nvPr/>
        </p:nvSpPr>
        <p:spPr>
          <a:xfrm>
            <a:off x="6238866" y="4772425"/>
            <a:ext cx="23766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Emergent problem-solving through collaborative reasoning</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preencoded.png" id="306" name="Google Shape;306;p10"/>
          <p:cNvPicPr preferRelativeResize="0"/>
          <p:nvPr/>
        </p:nvPicPr>
        <p:blipFill rotWithShape="1">
          <a:blip r:embed="rId3">
            <a:alphaModFix/>
          </a:blip>
          <a:srcRect b="0" l="0" r="0" t="0"/>
          <a:stretch/>
        </p:blipFill>
        <p:spPr>
          <a:xfrm>
            <a:off x="0" y="-304800"/>
            <a:ext cx="9144000" cy="5786354"/>
          </a:xfrm>
          <a:prstGeom prst="rect">
            <a:avLst/>
          </a:prstGeom>
          <a:noFill/>
          <a:ln>
            <a:noFill/>
          </a:ln>
        </p:spPr>
      </p:pic>
      <p:sp>
        <p:nvSpPr>
          <p:cNvPr id="307" name="Google Shape;307;p10"/>
          <p:cNvSpPr/>
          <p:nvPr/>
        </p:nvSpPr>
        <p:spPr>
          <a:xfrm>
            <a:off x="428625" y="12382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Agentic AI Architectures: Hybrid</a:t>
            </a:r>
            <a:endParaRPr b="0" i="0" sz="2250" u="none" cap="none" strike="noStrike">
              <a:solidFill>
                <a:schemeClr val="dk1"/>
              </a:solidFill>
              <a:latin typeface="Calibri"/>
              <a:ea typeface="Calibri"/>
              <a:cs typeface="Calibri"/>
              <a:sym typeface="Calibri"/>
            </a:endParaRPr>
          </a:p>
        </p:txBody>
      </p:sp>
      <p:sp>
        <p:nvSpPr>
          <p:cNvPr id="308" name="Google Shape;308;p10"/>
          <p:cNvSpPr/>
          <p:nvPr/>
        </p:nvSpPr>
        <p:spPr>
          <a:xfrm>
            <a:off x="542925" y="781050"/>
            <a:ext cx="26052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Hierarchical Structure</a:t>
            </a:r>
            <a:endParaRPr b="0" i="0" sz="1125" u="none" cap="none" strike="noStrike">
              <a:solidFill>
                <a:schemeClr val="dk1"/>
              </a:solidFill>
              <a:latin typeface="Calibri"/>
              <a:ea typeface="Calibri"/>
              <a:cs typeface="Calibri"/>
              <a:sym typeface="Calibri"/>
            </a:endParaRPr>
          </a:p>
        </p:txBody>
      </p:sp>
      <p:sp>
        <p:nvSpPr>
          <p:cNvPr id="309" name="Google Shape;309;p10"/>
          <p:cNvSpPr/>
          <p:nvPr/>
        </p:nvSpPr>
        <p:spPr>
          <a:xfrm>
            <a:off x="542925" y="1109663"/>
            <a:ext cx="2533800" cy="143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714375" y="1281113"/>
            <a:ext cx="2190900" cy="3258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714375" y="1281113"/>
            <a:ext cx="2262300" cy="325800"/>
          </a:xfrm>
          <a:prstGeom prst="rect">
            <a:avLst/>
          </a:prstGeom>
          <a:noFill/>
          <a:ln>
            <a:noFill/>
          </a:ln>
        </p:spPr>
        <p:txBody>
          <a:bodyPr anchorCtr="0" anchor="ctr" bIns="102100" lIns="102100" spcFirstLastPara="1" rIns="102100" wrap="square" tIns="10210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Strategic Planning</a:t>
            </a:r>
            <a:endParaRPr b="0" i="0" sz="810" u="none" cap="none" strike="noStrike">
              <a:solidFill>
                <a:schemeClr val="dk1"/>
              </a:solidFill>
              <a:latin typeface="Calibri"/>
              <a:ea typeface="Calibri"/>
              <a:cs typeface="Calibri"/>
              <a:sym typeface="Calibri"/>
            </a:endParaRPr>
          </a:p>
        </p:txBody>
      </p:sp>
      <p:sp>
        <p:nvSpPr>
          <p:cNvPr id="312" name="Google Shape;312;p10"/>
          <p:cNvSpPr/>
          <p:nvPr/>
        </p:nvSpPr>
        <p:spPr>
          <a:xfrm>
            <a:off x="714375" y="1664001"/>
            <a:ext cx="2190900" cy="325800"/>
          </a:xfrm>
          <a:prstGeom prst="rect">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a:off x="714375" y="1664001"/>
            <a:ext cx="2262300" cy="325800"/>
          </a:xfrm>
          <a:prstGeom prst="rect">
            <a:avLst/>
          </a:prstGeom>
          <a:noFill/>
          <a:ln>
            <a:noFill/>
          </a:ln>
        </p:spPr>
        <p:txBody>
          <a:bodyPr anchorCtr="0" anchor="ctr" bIns="102100" lIns="102100" spcFirstLastPara="1" rIns="102100" wrap="square" tIns="10210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Tactical Coordination</a:t>
            </a:r>
            <a:endParaRPr b="0" i="0" sz="810" u="none" cap="none" strike="noStrike">
              <a:solidFill>
                <a:schemeClr val="dk1"/>
              </a:solidFill>
              <a:latin typeface="Calibri"/>
              <a:ea typeface="Calibri"/>
              <a:cs typeface="Calibri"/>
              <a:sym typeface="Calibri"/>
            </a:endParaRPr>
          </a:p>
        </p:txBody>
      </p:sp>
      <p:sp>
        <p:nvSpPr>
          <p:cNvPr id="314" name="Google Shape;314;p10"/>
          <p:cNvSpPr/>
          <p:nvPr/>
        </p:nvSpPr>
        <p:spPr>
          <a:xfrm>
            <a:off x="714375" y="2046889"/>
            <a:ext cx="2190900" cy="325800"/>
          </a:xfrm>
          <a:prstGeom prst="rect">
            <a:avLst/>
          </a:prstGeom>
          <a:solidFill>
            <a:srgbClr val="ED8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714375" y="2046889"/>
            <a:ext cx="2262300" cy="325800"/>
          </a:xfrm>
          <a:prstGeom prst="rect">
            <a:avLst/>
          </a:prstGeom>
          <a:noFill/>
          <a:ln>
            <a:noFill/>
          </a:ln>
        </p:spPr>
        <p:txBody>
          <a:bodyPr anchorCtr="0" anchor="ctr" bIns="102100" lIns="102100" spcFirstLastPara="1" rIns="102100" wrap="square" tIns="10210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Operational Execution</a:t>
            </a:r>
            <a:endParaRPr b="0" i="0" sz="810" u="none" cap="none" strike="noStrike">
              <a:solidFill>
                <a:schemeClr val="dk1"/>
              </a:solidFill>
              <a:latin typeface="Calibri"/>
              <a:ea typeface="Calibri"/>
              <a:cs typeface="Calibri"/>
              <a:sym typeface="Calibri"/>
            </a:endParaRPr>
          </a:p>
        </p:txBody>
      </p:sp>
      <p:pic>
        <p:nvPicPr>
          <p:cNvPr descr="preencoded.png" id="316" name="Google Shape;316;p10"/>
          <p:cNvPicPr preferRelativeResize="0"/>
          <p:nvPr/>
        </p:nvPicPr>
        <p:blipFill rotWithShape="1">
          <a:blip r:embed="rId4">
            <a:alphaModFix/>
          </a:blip>
          <a:srcRect b="0" l="0" r="0" t="0"/>
          <a:stretch/>
        </p:blipFill>
        <p:spPr>
          <a:xfrm>
            <a:off x="4471988" y="1598256"/>
            <a:ext cx="200025" cy="228600"/>
          </a:xfrm>
          <a:prstGeom prst="rect">
            <a:avLst/>
          </a:prstGeom>
          <a:noFill/>
          <a:ln>
            <a:noFill/>
          </a:ln>
        </p:spPr>
      </p:pic>
      <p:sp>
        <p:nvSpPr>
          <p:cNvPr id="317" name="Google Shape;317;p10"/>
          <p:cNvSpPr/>
          <p:nvPr/>
        </p:nvSpPr>
        <p:spPr>
          <a:xfrm>
            <a:off x="6067444" y="1055331"/>
            <a:ext cx="26052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Collaborative Network</a:t>
            </a:r>
            <a:endParaRPr b="0" i="0" sz="1125" u="none" cap="none" strike="noStrike">
              <a:solidFill>
                <a:schemeClr val="dk1"/>
              </a:solidFill>
              <a:latin typeface="Calibri"/>
              <a:ea typeface="Calibri"/>
              <a:cs typeface="Calibri"/>
              <a:sym typeface="Calibri"/>
            </a:endParaRPr>
          </a:p>
        </p:txBody>
      </p:sp>
      <p:sp>
        <p:nvSpPr>
          <p:cNvPr id="318" name="Google Shape;318;p10"/>
          <p:cNvSpPr/>
          <p:nvPr/>
        </p:nvSpPr>
        <p:spPr>
          <a:xfrm>
            <a:off x="6067444" y="1383943"/>
            <a:ext cx="2533800" cy="88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6305559" y="1612543"/>
            <a:ext cx="428700" cy="4287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0" name="Google Shape;320;p10"/>
          <p:cNvPicPr preferRelativeResize="0"/>
          <p:nvPr/>
        </p:nvPicPr>
        <p:blipFill rotWithShape="1">
          <a:blip r:embed="rId5">
            <a:alphaModFix/>
          </a:blip>
          <a:srcRect b="0" l="0" r="0" t="0"/>
          <a:stretch/>
        </p:blipFill>
        <p:spPr>
          <a:xfrm>
            <a:off x="6412716" y="1741131"/>
            <a:ext cx="214313" cy="171450"/>
          </a:xfrm>
          <a:prstGeom prst="rect">
            <a:avLst/>
          </a:prstGeom>
          <a:noFill/>
          <a:ln>
            <a:noFill/>
          </a:ln>
        </p:spPr>
      </p:pic>
      <p:sp>
        <p:nvSpPr>
          <p:cNvPr id="321" name="Google Shape;321;p10"/>
          <p:cNvSpPr/>
          <p:nvPr/>
        </p:nvSpPr>
        <p:spPr>
          <a:xfrm>
            <a:off x="6848484" y="1612543"/>
            <a:ext cx="428700" cy="4287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2" name="Google Shape;322;p10"/>
          <p:cNvPicPr preferRelativeResize="0"/>
          <p:nvPr/>
        </p:nvPicPr>
        <p:blipFill rotWithShape="1">
          <a:blip r:embed="rId5">
            <a:alphaModFix/>
          </a:blip>
          <a:srcRect b="0" l="0" r="0" t="0"/>
          <a:stretch/>
        </p:blipFill>
        <p:spPr>
          <a:xfrm>
            <a:off x="6955641" y="1741131"/>
            <a:ext cx="214313" cy="171450"/>
          </a:xfrm>
          <a:prstGeom prst="rect">
            <a:avLst/>
          </a:prstGeom>
          <a:noFill/>
          <a:ln>
            <a:noFill/>
          </a:ln>
        </p:spPr>
      </p:pic>
      <p:sp>
        <p:nvSpPr>
          <p:cNvPr id="323" name="Google Shape;323;p10"/>
          <p:cNvSpPr/>
          <p:nvPr/>
        </p:nvSpPr>
        <p:spPr>
          <a:xfrm>
            <a:off x="7391409" y="1612543"/>
            <a:ext cx="428700" cy="4287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4" name="Google Shape;324;p10"/>
          <p:cNvPicPr preferRelativeResize="0"/>
          <p:nvPr/>
        </p:nvPicPr>
        <p:blipFill rotWithShape="1">
          <a:blip r:embed="rId5">
            <a:alphaModFix/>
          </a:blip>
          <a:srcRect b="0" l="0" r="0" t="0"/>
          <a:stretch/>
        </p:blipFill>
        <p:spPr>
          <a:xfrm>
            <a:off x="7498566" y="1741131"/>
            <a:ext cx="214313" cy="171450"/>
          </a:xfrm>
          <a:prstGeom prst="rect">
            <a:avLst/>
          </a:prstGeom>
          <a:noFill/>
          <a:ln>
            <a:noFill/>
          </a:ln>
        </p:spPr>
      </p:pic>
      <p:sp>
        <p:nvSpPr>
          <p:cNvPr id="325" name="Google Shape;325;p10"/>
          <p:cNvSpPr/>
          <p:nvPr/>
        </p:nvSpPr>
        <p:spPr>
          <a:xfrm>
            <a:off x="7934334" y="1612543"/>
            <a:ext cx="428700" cy="4287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6" name="Google Shape;326;p10"/>
          <p:cNvPicPr preferRelativeResize="0"/>
          <p:nvPr/>
        </p:nvPicPr>
        <p:blipFill rotWithShape="1">
          <a:blip r:embed="rId5">
            <a:alphaModFix/>
          </a:blip>
          <a:srcRect b="0" l="0" r="0" t="0"/>
          <a:stretch/>
        </p:blipFill>
        <p:spPr>
          <a:xfrm>
            <a:off x="8041491" y="1741131"/>
            <a:ext cx="214313" cy="171450"/>
          </a:xfrm>
          <a:prstGeom prst="rect">
            <a:avLst/>
          </a:prstGeom>
          <a:noFill/>
          <a:ln>
            <a:noFill/>
          </a:ln>
        </p:spPr>
      </p:pic>
      <p:sp>
        <p:nvSpPr>
          <p:cNvPr id="327" name="Google Shape;327;p10"/>
          <p:cNvSpPr/>
          <p:nvPr/>
        </p:nvSpPr>
        <p:spPr>
          <a:xfrm>
            <a:off x="428625" y="2886977"/>
            <a:ext cx="8286900" cy="216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a:off x="657225" y="3115577"/>
            <a:ext cx="7901100" cy="25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Hybrid Architecture Benefits</a:t>
            </a:r>
            <a:endParaRPr b="0" i="0" sz="1350" u="none" cap="none" strike="noStrike">
              <a:solidFill>
                <a:schemeClr val="dk1"/>
              </a:solidFill>
              <a:latin typeface="Calibri"/>
              <a:ea typeface="Calibri"/>
              <a:cs typeface="Calibri"/>
              <a:sym typeface="Calibri"/>
            </a:endParaRPr>
          </a:p>
        </p:txBody>
      </p:sp>
      <p:sp>
        <p:nvSpPr>
          <p:cNvPr id="329" name="Google Shape;329;p10"/>
          <p:cNvSpPr/>
          <p:nvPr/>
        </p:nvSpPr>
        <p:spPr>
          <a:xfrm>
            <a:off x="657225" y="3487052"/>
            <a:ext cx="2533500" cy="6114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0" name="Google Shape;330;p10"/>
          <p:cNvPicPr preferRelativeResize="0"/>
          <p:nvPr/>
        </p:nvPicPr>
        <p:blipFill rotWithShape="1">
          <a:blip r:embed="rId6">
            <a:alphaModFix/>
          </a:blip>
          <a:srcRect b="0" l="0" r="0" t="0"/>
          <a:stretch/>
        </p:blipFill>
        <p:spPr>
          <a:xfrm>
            <a:off x="1849031" y="3601352"/>
            <a:ext cx="150019" cy="171450"/>
          </a:xfrm>
          <a:prstGeom prst="rect">
            <a:avLst/>
          </a:prstGeom>
          <a:noFill/>
          <a:ln>
            <a:noFill/>
          </a:ln>
        </p:spPr>
      </p:pic>
      <p:sp>
        <p:nvSpPr>
          <p:cNvPr id="331" name="Google Shape;331;p10"/>
          <p:cNvSpPr/>
          <p:nvPr/>
        </p:nvSpPr>
        <p:spPr>
          <a:xfrm>
            <a:off x="771525" y="3829952"/>
            <a:ext cx="23766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1" i="0" lang="en-US" sz="810" u="none" cap="none" strike="noStrike">
                <a:solidFill>
                  <a:srgbClr val="4A5568"/>
                </a:solidFill>
                <a:latin typeface="Noto Sans"/>
                <a:ea typeface="Noto Sans"/>
                <a:cs typeface="Noto Sans"/>
                <a:sym typeface="Noto Sans"/>
              </a:rPr>
              <a:t>Superior Scalability</a:t>
            </a:r>
            <a:endParaRPr b="0" i="0" sz="810" u="none" cap="none" strike="noStrike">
              <a:solidFill>
                <a:schemeClr val="dk1"/>
              </a:solidFill>
              <a:latin typeface="Calibri"/>
              <a:ea typeface="Calibri"/>
              <a:cs typeface="Calibri"/>
              <a:sym typeface="Calibri"/>
            </a:endParaRPr>
          </a:p>
        </p:txBody>
      </p:sp>
      <p:sp>
        <p:nvSpPr>
          <p:cNvPr id="332" name="Google Shape;332;p10"/>
          <p:cNvSpPr/>
          <p:nvPr/>
        </p:nvSpPr>
        <p:spPr>
          <a:xfrm>
            <a:off x="3305156" y="3487052"/>
            <a:ext cx="2533800" cy="6114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3" name="Google Shape;333;p10"/>
          <p:cNvPicPr preferRelativeResize="0"/>
          <p:nvPr/>
        </p:nvPicPr>
        <p:blipFill rotWithShape="1">
          <a:blip r:embed="rId7">
            <a:alphaModFix/>
          </a:blip>
          <a:srcRect b="0" l="0" r="0" t="0"/>
          <a:stretch/>
        </p:blipFill>
        <p:spPr>
          <a:xfrm>
            <a:off x="4486247" y="3601352"/>
            <a:ext cx="171450" cy="171450"/>
          </a:xfrm>
          <a:prstGeom prst="rect">
            <a:avLst/>
          </a:prstGeom>
          <a:noFill/>
          <a:ln>
            <a:noFill/>
          </a:ln>
        </p:spPr>
      </p:pic>
      <p:sp>
        <p:nvSpPr>
          <p:cNvPr id="334" name="Google Shape;334;p10"/>
          <p:cNvSpPr/>
          <p:nvPr/>
        </p:nvSpPr>
        <p:spPr>
          <a:xfrm>
            <a:off x="3419456" y="3829952"/>
            <a:ext cx="23766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1" i="0" lang="en-US" sz="810" u="none" cap="none" strike="noStrike">
                <a:solidFill>
                  <a:srgbClr val="4A5568"/>
                </a:solidFill>
                <a:latin typeface="Noto Sans"/>
                <a:ea typeface="Noto Sans"/>
                <a:cs typeface="Noto Sans"/>
                <a:sym typeface="Noto Sans"/>
              </a:rPr>
              <a:t>Enhanced Adaptability</a:t>
            </a:r>
            <a:endParaRPr b="0" i="0" sz="810" u="none" cap="none" strike="noStrike">
              <a:solidFill>
                <a:schemeClr val="dk1"/>
              </a:solidFill>
              <a:latin typeface="Calibri"/>
              <a:ea typeface="Calibri"/>
              <a:cs typeface="Calibri"/>
              <a:sym typeface="Calibri"/>
            </a:endParaRPr>
          </a:p>
        </p:txBody>
      </p:sp>
      <p:sp>
        <p:nvSpPr>
          <p:cNvPr id="335" name="Google Shape;335;p10"/>
          <p:cNvSpPr/>
          <p:nvPr/>
        </p:nvSpPr>
        <p:spPr>
          <a:xfrm>
            <a:off x="5953116" y="3487052"/>
            <a:ext cx="2533500" cy="6114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6" name="Google Shape;336;p10"/>
          <p:cNvPicPr preferRelativeResize="0"/>
          <p:nvPr/>
        </p:nvPicPr>
        <p:blipFill rotWithShape="1">
          <a:blip r:embed="rId8">
            <a:alphaModFix/>
          </a:blip>
          <a:srcRect b="0" l="0" r="0" t="0"/>
          <a:stretch/>
        </p:blipFill>
        <p:spPr>
          <a:xfrm>
            <a:off x="7134206" y="3601352"/>
            <a:ext cx="171450" cy="171450"/>
          </a:xfrm>
          <a:prstGeom prst="rect">
            <a:avLst/>
          </a:prstGeom>
          <a:noFill/>
          <a:ln>
            <a:noFill/>
          </a:ln>
        </p:spPr>
      </p:pic>
      <p:sp>
        <p:nvSpPr>
          <p:cNvPr id="337" name="Google Shape;337;p10"/>
          <p:cNvSpPr/>
          <p:nvPr/>
        </p:nvSpPr>
        <p:spPr>
          <a:xfrm>
            <a:off x="6067416" y="3829952"/>
            <a:ext cx="23766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1" i="0" lang="en-US" sz="810" u="none" cap="none" strike="noStrike">
                <a:solidFill>
                  <a:srgbClr val="4A5568"/>
                </a:solidFill>
                <a:latin typeface="Noto Sans"/>
                <a:ea typeface="Noto Sans"/>
                <a:cs typeface="Noto Sans"/>
                <a:sym typeface="Noto Sans"/>
              </a:rPr>
              <a:t>Improved Robustness</a:t>
            </a:r>
            <a:endParaRPr b="0" i="0" sz="810" u="none" cap="none" strike="noStrike">
              <a:solidFill>
                <a:schemeClr val="dk1"/>
              </a:solidFill>
              <a:latin typeface="Calibri"/>
              <a:ea typeface="Calibri"/>
              <a:cs typeface="Calibri"/>
              <a:sym typeface="Calibri"/>
            </a:endParaRPr>
          </a:p>
        </p:txBody>
      </p:sp>
      <p:sp>
        <p:nvSpPr>
          <p:cNvPr id="338" name="Google Shape;338;p10"/>
          <p:cNvSpPr/>
          <p:nvPr/>
        </p:nvSpPr>
        <p:spPr>
          <a:xfrm>
            <a:off x="657225" y="4212841"/>
            <a:ext cx="2533500" cy="6114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9" name="Google Shape;339;p10"/>
          <p:cNvPicPr preferRelativeResize="0"/>
          <p:nvPr/>
        </p:nvPicPr>
        <p:blipFill rotWithShape="1">
          <a:blip r:embed="rId9">
            <a:alphaModFix/>
          </a:blip>
          <a:srcRect b="0" l="0" r="0" t="0"/>
          <a:stretch/>
        </p:blipFill>
        <p:spPr>
          <a:xfrm>
            <a:off x="1816884" y="4327141"/>
            <a:ext cx="214313" cy="171450"/>
          </a:xfrm>
          <a:prstGeom prst="rect">
            <a:avLst/>
          </a:prstGeom>
          <a:noFill/>
          <a:ln>
            <a:noFill/>
          </a:ln>
        </p:spPr>
      </p:pic>
      <p:sp>
        <p:nvSpPr>
          <p:cNvPr id="340" name="Google Shape;340;p10"/>
          <p:cNvSpPr/>
          <p:nvPr/>
        </p:nvSpPr>
        <p:spPr>
          <a:xfrm>
            <a:off x="771525" y="4555741"/>
            <a:ext cx="23766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1" i="0" lang="en-US" sz="810" u="none" cap="none" strike="noStrike">
                <a:solidFill>
                  <a:srgbClr val="4A5568"/>
                </a:solidFill>
                <a:latin typeface="Noto Sans"/>
                <a:ea typeface="Noto Sans"/>
                <a:cs typeface="Noto Sans"/>
                <a:sym typeface="Noto Sans"/>
              </a:rPr>
              <a:t>Balanced Control</a:t>
            </a:r>
            <a:endParaRPr b="0" i="0" sz="810" u="none" cap="none" strike="noStrike">
              <a:solidFill>
                <a:schemeClr val="dk1"/>
              </a:solidFill>
              <a:latin typeface="Calibri"/>
              <a:ea typeface="Calibri"/>
              <a:cs typeface="Calibri"/>
              <a:sym typeface="Calibri"/>
            </a:endParaRPr>
          </a:p>
        </p:txBody>
      </p:sp>
      <p:sp>
        <p:nvSpPr>
          <p:cNvPr id="341" name="Google Shape;341;p10"/>
          <p:cNvSpPr/>
          <p:nvPr/>
        </p:nvSpPr>
        <p:spPr>
          <a:xfrm>
            <a:off x="3305156" y="4212841"/>
            <a:ext cx="2533800" cy="6114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2" name="Google Shape;342;p10"/>
          <p:cNvPicPr preferRelativeResize="0"/>
          <p:nvPr/>
        </p:nvPicPr>
        <p:blipFill rotWithShape="1">
          <a:blip r:embed="rId10">
            <a:alphaModFix/>
          </a:blip>
          <a:srcRect b="0" l="0" r="0" t="0"/>
          <a:stretch/>
        </p:blipFill>
        <p:spPr>
          <a:xfrm>
            <a:off x="4464816" y="4327141"/>
            <a:ext cx="214313" cy="171450"/>
          </a:xfrm>
          <a:prstGeom prst="rect">
            <a:avLst/>
          </a:prstGeom>
          <a:noFill/>
          <a:ln>
            <a:noFill/>
          </a:ln>
        </p:spPr>
      </p:pic>
      <p:sp>
        <p:nvSpPr>
          <p:cNvPr id="343" name="Google Shape;343;p10"/>
          <p:cNvSpPr/>
          <p:nvPr/>
        </p:nvSpPr>
        <p:spPr>
          <a:xfrm>
            <a:off x="3419456" y="4555741"/>
            <a:ext cx="23766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1" i="0" lang="en-US" sz="810" u="none" cap="none" strike="noStrike">
                <a:solidFill>
                  <a:srgbClr val="4A5568"/>
                </a:solidFill>
                <a:latin typeface="Noto Sans"/>
                <a:ea typeface="Noto Sans"/>
                <a:cs typeface="Noto Sans"/>
                <a:sym typeface="Noto Sans"/>
              </a:rPr>
              <a:t>Flexible Coordination</a:t>
            </a:r>
            <a:endParaRPr b="0" i="0" sz="810" u="none" cap="none" strike="noStrike">
              <a:solidFill>
                <a:schemeClr val="dk1"/>
              </a:solidFill>
              <a:latin typeface="Calibri"/>
              <a:ea typeface="Calibri"/>
              <a:cs typeface="Calibri"/>
              <a:sym typeface="Calibri"/>
            </a:endParaRPr>
          </a:p>
        </p:txBody>
      </p:sp>
      <p:sp>
        <p:nvSpPr>
          <p:cNvPr id="344" name="Google Shape;344;p10"/>
          <p:cNvSpPr/>
          <p:nvPr/>
        </p:nvSpPr>
        <p:spPr>
          <a:xfrm>
            <a:off x="5953116" y="4212841"/>
            <a:ext cx="2533500" cy="6114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5" name="Google Shape;345;p10"/>
          <p:cNvPicPr preferRelativeResize="0"/>
          <p:nvPr/>
        </p:nvPicPr>
        <p:blipFill rotWithShape="1">
          <a:blip r:embed="rId11">
            <a:alphaModFix/>
          </a:blip>
          <a:srcRect b="0" l="0" r="0" t="0"/>
          <a:stretch/>
        </p:blipFill>
        <p:spPr>
          <a:xfrm>
            <a:off x="7134206" y="4327141"/>
            <a:ext cx="171450" cy="171450"/>
          </a:xfrm>
          <a:prstGeom prst="rect">
            <a:avLst/>
          </a:prstGeom>
          <a:noFill/>
          <a:ln>
            <a:noFill/>
          </a:ln>
        </p:spPr>
      </p:pic>
      <p:sp>
        <p:nvSpPr>
          <p:cNvPr id="346" name="Google Shape;346;p10"/>
          <p:cNvSpPr/>
          <p:nvPr/>
        </p:nvSpPr>
        <p:spPr>
          <a:xfrm>
            <a:off x="6067416" y="4555741"/>
            <a:ext cx="23766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1" i="0" lang="en-US" sz="810" u="none" cap="none" strike="noStrike">
                <a:solidFill>
                  <a:srgbClr val="4A5568"/>
                </a:solidFill>
                <a:latin typeface="Noto Sans"/>
                <a:ea typeface="Noto Sans"/>
                <a:cs typeface="Noto Sans"/>
                <a:sym typeface="Noto Sans"/>
              </a:rPr>
              <a:t>Optimal Performance</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preencoded.png" id="352" name="Google Shape;352;p11"/>
          <p:cNvPicPr preferRelativeResize="0"/>
          <p:nvPr/>
        </p:nvPicPr>
        <p:blipFill rotWithShape="1">
          <a:blip r:embed="rId3">
            <a:alphaModFix/>
          </a:blip>
          <a:srcRect b="0" l="0" r="0" t="0"/>
          <a:stretch/>
        </p:blipFill>
        <p:spPr>
          <a:xfrm>
            <a:off x="0" y="0"/>
            <a:ext cx="9144000" cy="5163452"/>
          </a:xfrm>
          <a:prstGeom prst="rect">
            <a:avLst/>
          </a:prstGeom>
          <a:noFill/>
          <a:ln>
            <a:noFill/>
          </a:ln>
        </p:spPr>
      </p:pic>
      <p:sp>
        <p:nvSpPr>
          <p:cNvPr id="353" name="Google Shape;353;p11"/>
          <p:cNvSpPr/>
          <p:nvPr/>
        </p:nvSpPr>
        <p:spPr>
          <a:xfrm>
            <a:off x="428625" y="428625"/>
            <a:ext cx="4100513" cy="8572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Reliable Workflows: JSON Workflow-Based Tasks</a:t>
            </a:r>
            <a:endParaRPr b="0" i="0" sz="2250" u="none" cap="none" strike="noStrike">
              <a:solidFill>
                <a:schemeClr val="dk1"/>
              </a:solidFill>
              <a:latin typeface="Calibri"/>
              <a:ea typeface="Calibri"/>
              <a:cs typeface="Calibri"/>
              <a:sym typeface="Calibri"/>
            </a:endParaRPr>
          </a:p>
        </p:txBody>
      </p:sp>
      <p:sp>
        <p:nvSpPr>
          <p:cNvPr id="354" name="Google Shape;354;p11"/>
          <p:cNvSpPr/>
          <p:nvPr/>
        </p:nvSpPr>
        <p:spPr>
          <a:xfrm>
            <a:off x="428625" y="1514475"/>
            <a:ext cx="4029075" cy="89149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600075" y="1685925"/>
            <a:ext cx="37576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JSON workflows provide a structured, machine-readable format for defining complex AI tasks with clear dependencies, validation rules, and outcome checks at each step.</a:t>
            </a:r>
            <a:endParaRPr b="0" i="0" sz="900" u="none" cap="none" strike="noStrike">
              <a:solidFill>
                <a:schemeClr val="dk1"/>
              </a:solidFill>
              <a:latin typeface="Calibri"/>
              <a:ea typeface="Calibri"/>
              <a:cs typeface="Calibri"/>
              <a:sym typeface="Calibri"/>
            </a:endParaRPr>
          </a:p>
        </p:txBody>
      </p:sp>
      <p:sp>
        <p:nvSpPr>
          <p:cNvPr id="356" name="Google Shape;356;p11"/>
          <p:cNvSpPr/>
          <p:nvPr/>
        </p:nvSpPr>
        <p:spPr>
          <a:xfrm>
            <a:off x="428625" y="2634565"/>
            <a:ext cx="4029075" cy="21002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7" name="Google Shape;357;p11"/>
          <p:cNvPicPr preferRelativeResize="0"/>
          <p:nvPr/>
        </p:nvPicPr>
        <p:blipFill rotWithShape="1">
          <a:blip r:embed="rId4">
            <a:alphaModFix/>
          </a:blip>
          <a:srcRect b="0" l="0" r="0" t="0"/>
          <a:stretch/>
        </p:blipFill>
        <p:spPr>
          <a:xfrm>
            <a:off x="600075" y="2841734"/>
            <a:ext cx="142875" cy="142875"/>
          </a:xfrm>
          <a:prstGeom prst="rect">
            <a:avLst/>
          </a:prstGeom>
          <a:noFill/>
          <a:ln>
            <a:noFill/>
          </a:ln>
        </p:spPr>
      </p:pic>
      <p:sp>
        <p:nvSpPr>
          <p:cNvPr id="358" name="Google Shape;358;p11"/>
          <p:cNvSpPr/>
          <p:nvPr/>
        </p:nvSpPr>
        <p:spPr>
          <a:xfrm>
            <a:off x="800100" y="2806015"/>
            <a:ext cx="2028267"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Why JSON for AI Workflows?</a:t>
            </a:r>
            <a:endParaRPr b="0" i="0" sz="1125" u="none" cap="none" strike="noStrike">
              <a:solidFill>
                <a:schemeClr val="dk1"/>
              </a:solidFill>
              <a:latin typeface="Calibri"/>
              <a:ea typeface="Calibri"/>
              <a:cs typeface="Calibri"/>
              <a:sym typeface="Calibri"/>
            </a:endParaRPr>
          </a:p>
        </p:txBody>
      </p:sp>
      <p:pic>
        <p:nvPicPr>
          <p:cNvPr descr="preencoded.png" id="359" name="Google Shape;359;p11"/>
          <p:cNvPicPr preferRelativeResize="0"/>
          <p:nvPr/>
        </p:nvPicPr>
        <p:blipFill rotWithShape="1">
          <a:blip r:embed="rId5">
            <a:alphaModFix/>
          </a:blip>
          <a:srcRect b="0" l="0" r="0" t="0"/>
          <a:stretch/>
        </p:blipFill>
        <p:spPr>
          <a:xfrm>
            <a:off x="600075" y="3220352"/>
            <a:ext cx="114300" cy="114300"/>
          </a:xfrm>
          <a:prstGeom prst="rect">
            <a:avLst/>
          </a:prstGeom>
          <a:noFill/>
          <a:ln>
            <a:noFill/>
          </a:ln>
        </p:spPr>
      </p:pic>
      <p:sp>
        <p:nvSpPr>
          <p:cNvPr id="360" name="Google Shape;360;p11"/>
          <p:cNvSpPr/>
          <p:nvPr/>
        </p:nvSpPr>
        <p:spPr>
          <a:xfrm>
            <a:off x="771525" y="3191777"/>
            <a:ext cx="2268978"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Human-readable and machine-parseable</a:t>
            </a:r>
            <a:endParaRPr b="0" i="0" sz="900" u="none" cap="none" strike="noStrike">
              <a:solidFill>
                <a:schemeClr val="dk1"/>
              </a:solidFill>
              <a:latin typeface="Calibri"/>
              <a:ea typeface="Calibri"/>
              <a:cs typeface="Calibri"/>
              <a:sym typeface="Calibri"/>
            </a:endParaRPr>
          </a:p>
        </p:txBody>
      </p:sp>
      <p:pic>
        <p:nvPicPr>
          <p:cNvPr descr="preencoded.png" id="361" name="Google Shape;361;p11"/>
          <p:cNvPicPr preferRelativeResize="0"/>
          <p:nvPr/>
        </p:nvPicPr>
        <p:blipFill rotWithShape="1">
          <a:blip r:embed="rId5">
            <a:alphaModFix/>
          </a:blip>
          <a:srcRect b="0" l="0" r="0" t="0"/>
          <a:stretch/>
        </p:blipFill>
        <p:spPr>
          <a:xfrm>
            <a:off x="600075" y="3506102"/>
            <a:ext cx="114300" cy="114300"/>
          </a:xfrm>
          <a:prstGeom prst="rect">
            <a:avLst/>
          </a:prstGeom>
          <a:noFill/>
          <a:ln>
            <a:noFill/>
          </a:ln>
        </p:spPr>
      </p:pic>
      <p:sp>
        <p:nvSpPr>
          <p:cNvPr id="362" name="Google Shape;362;p11"/>
          <p:cNvSpPr/>
          <p:nvPr/>
        </p:nvSpPr>
        <p:spPr>
          <a:xfrm>
            <a:off x="771525" y="3477527"/>
            <a:ext cx="1889271"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Schema validation for consistency</a:t>
            </a:r>
            <a:endParaRPr b="0" i="0" sz="900" u="none" cap="none" strike="noStrike">
              <a:solidFill>
                <a:schemeClr val="dk1"/>
              </a:solidFill>
              <a:latin typeface="Calibri"/>
              <a:ea typeface="Calibri"/>
              <a:cs typeface="Calibri"/>
              <a:sym typeface="Calibri"/>
            </a:endParaRPr>
          </a:p>
        </p:txBody>
      </p:sp>
      <p:pic>
        <p:nvPicPr>
          <p:cNvPr descr="preencoded.png" id="363" name="Google Shape;363;p11"/>
          <p:cNvPicPr preferRelativeResize="0"/>
          <p:nvPr/>
        </p:nvPicPr>
        <p:blipFill rotWithShape="1">
          <a:blip r:embed="rId5">
            <a:alphaModFix/>
          </a:blip>
          <a:srcRect b="0" l="0" r="0" t="0"/>
          <a:stretch/>
        </p:blipFill>
        <p:spPr>
          <a:xfrm>
            <a:off x="600075" y="3791852"/>
            <a:ext cx="114300" cy="114300"/>
          </a:xfrm>
          <a:prstGeom prst="rect">
            <a:avLst/>
          </a:prstGeom>
          <a:noFill/>
          <a:ln>
            <a:noFill/>
          </a:ln>
        </p:spPr>
      </p:pic>
      <p:sp>
        <p:nvSpPr>
          <p:cNvPr id="364" name="Google Shape;364;p11"/>
          <p:cNvSpPr/>
          <p:nvPr/>
        </p:nvSpPr>
        <p:spPr>
          <a:xfrm>
            <a:off x="771525" y="3763277"/>
            <a:ext cx="1463966"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Easy integration with APIs</a:t>
            </a:r>
            <a:endParaRPr b="0" i="0" sz="900" u="none" cap="none" strike="noStrike">
              <a:solidFill>
                <a:schemeClr val="dk1"/>
              </a:solidFill>
              <a:latin typeface="Calibri"/>
              <a:ea typeface="Calibri"/>
              <a:cs typeface="Calibri"/>
              <a:sym typeface="Calibri"/>
            </a:endParaRPr>
          </a:p>
        </p:txBody>
      </p:sp>
      <p:pic>
        <p:nvPicPr>
          <p:cNvPr descr="preencoded.png" id="365" name="Google Shape;365;p11"/>
          <p:cNvPicPr preferRelativeResize="0"/>
          <p:nvPr/>
        </p:nvPicPr>
        <p:blipFill rotWithShape="1">
          <a:blip r:embed="rId5">
            <a:alphaModFix/>
          </a:blip>
          <a:srcRect b="0" l="0" r="0" t="0"/>
          <a:stretch/>
        </p:blipFill>
        <p:spPr>
          <a:xfrm>
            <a:off x="600075" y="4077602"/>
            <a:ext cx="114300" cy="114300"/>
          </a:xfrm>
          <a:prstGeom prst="rect">
            <a:avLst/>
          </a:prstGeom>
          <a:noFill/>
          <a:ln>
            <a:noFill/>
          </a:ln>
        </p:spPr>
      </p:pic>
      <p:sp>
        <p:nvSpPr>
          <p:cNvPr id="366" name="Google Shape;366;p11"/>
          <p:cNvSpPr/>
          <p:nvPr/>
        </p:nvSpPr>
        <p:spPr>
          <a:xfrm>
            <a:off x="771525" y="4049027"/>
            <a:ext cx="1853273"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Version control and collaboration</a:t>
            </a:r>
            <a:endParaRPr b="0" i="0" sz="900" u="none" cap="none" strike="noStrike">
              <a:solidFill>
                <a:schemeClr val="dk1"/>
              </a:solidFill>
              <a:latin typeface="Calibri"/>
              <a:ea typeface="Calibri"/>
              <a:cs typeface="Calibri"/>
              <a:sym typeface="Calibri"/>
            </a:endParaRPr>
          </a:p>
        </p:txBody>
      </p:sp>
      <p:pic>
        <p:nvPicPr>
          <p:cNvPr descr="preencoded.png" id="367" name="Google Shape;367;p11"/>
          <p:cNvPicPr preferRelativeResize="0"/>
          <p:nvPr/>
        </p:nvPicPr>
        <p:blipFill rotWithShape="1">
          <a:blip r:embed="rId5">
            <a:alphaModFix/>
          </a:blip>
          <a:srcRect b="0" l="0" r="0" t="0"/>
          <a:stretch/>
        </p:blipFill>
        <p:spPr>
          <a:xfrm>
            <a:off x="600075" y="4363352"/>
            <a:ext cx="114300" cy="114300"/>
          </a:xfrm>
          <a:prstGeom prst="rect">
            <a:avLst/>
          </a:prstGeom>
          <a:noFill/>
          <a:ln>
            <a:noFill/>
          </a:ln>
        </p:spPr>
      </p:pic>
      <p:sp>
        <p:nvSpPr>
          <p:cNvPr id="368" name="Google Shape;368;p11"/>
          <p:cNvSpPr/>
          <p:nvPr/>
        </p:nvSpPr>
        <p:spPr>
          <a:xfrm>
            <a:off x="771525" y="4334775"/>
            <a:ext cx="2453400" cy="171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lang="en-US" sz="900">
                <a:solidFill>
                  <a:srgbClr val="980000"/>
                </a:solidFill>
                <a:latin typeface="Noto Sans"/>
                <a:ea typeface="Noto Sans"/>
                <a:cs typeface="Noto Sans"/>
                <a:sym typeface="Noto Sans"/>
              </a:rPr>
              <a:t>Self-improvement and reliable execution</a:t>
            </a:r>
            <a:endParaRPr b="0" i="0" sz="900" u="none" cap="none" strike="noStrike">
              <a:solidFill>
                <a:srgbClr val="980000"/>
              </a:solidFill>
              <a:latin typeface="Calibri"/>
              <a:ea typeface="Calibri"/>
              <a:cs typeface="Calibri"/>
              <a:sym typeface="Calibri"/>
            </a:endParaRPr>
          </a:p>
        </p:txBody>
      </p:sp>
      <p:sp>
        <p:nvSpPr>
          <p:cNvPr id="369" name="Google Shape;369;p11"/>
          <p:cNvSpPr/>
          <p:nvPr/>
        </p:nvSpPr>
        <p:spPr>
          <a:xfrm>
            <a:off x="4686300" y="428625"/>
            <a:ext cx="4029075" cy="1926803"/>
          </a:xfrm>
          <a:prstGeom prst="rect">
            <a:avLst/>
          </a:prstGeom>
          <a:solidFill>
            <a:srgbClr val="2D3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4857750" y="612577"/>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71" name="Google Shape;371;p11"/>
          <p:cNvSpPr/>
          <p:nvPr/>
        </p:nvSpPr>
        <p:spPr>
          <a:xfrm>
            <a:off x="4981203" y="612577"/>
            <a:ext cx="873882"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"workflow_id"</a:t>
            </a:r>
            <a:endParaRPr b="0" i="0" sz="810" u="none" cap="none" strike="noStrike">
              <a:solidFill>
                <a:schemeClr val="dk1"/>
              </a:solidFill>
              <a:latin typeface="Calibri"/>
              <a:ea typeface="Calibri"/>
              <a:cs typeface="Calibri"/>
              <a:sym typeface="Calibri"/>
            </a:endParaRPr>
          </a:p>
        </p:txBody>
      </p:sp>
      <p:sp>
        <p:nvSpPr>
          <p:cNvPr id="372" name="Google Shape;372;p11"/>
          <p:cNvSpPr/>
          <p:nvPr/>
        </p:nvSpPr>
        <p:spPr>
          <a:xfrm>
            <a:off x="5783647" y="612577"/>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73" name="Google Shape;373;p11"/>
          <p:cNvSpPr/>
          <p:nvPr/>
        </p:nvSpPr>
        <p:spPr>
          <a:xfrm>
            <a:off x="5907100" y="612577"/>
            <a:ext cx="136769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"customer_onboarding"</a:t>
            </a:r>
            <a:endParaRPr b="0" i="0" sz="810" u="none" cap="none" strike="noStrike">
              <a:solidFill>
                <a:schemeClr val="dk1"/>
              </a:solidFill>
              <a:latin typeface="Calibri"/>
              <a:ea typeface="Calibri"/>
              <a:cs typeface="Calibri"/>
              <a:sym typeface="Calibri"/>
            </a:endParaRPr>
          </a:p>
        </p:txBody>
      </p:sp>
      <p:sp>
        <p:nvSpPr>
          <p:cNvPr id="374" name="Google Shape;374;p11"/>
          <p:cNvSpPr/>
          <p:nvPr/>
        </p:nvSpPr>
        <p:spPr>
          <a:xfrm>
            <a:off x="7203356" y="612577"/>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75" name="Google Shape;375;p11"/>
          <p:cNvSpPr/>
          <p:nvPr/>
        </p:nvSpPr>
        <p:spPr>
          <a:xfrm>
            <a:off x="7326809" y="612577"/>
            <a:ext cx="62697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"version"</a:t>
            </a:r>
            <a:endParaRPr b="0" i="0" sz="810" u="none" cap="none" strike="noStrike">
              <a:solidFill>
                <a:schemeClr val="dk1"/>
              </a:solidFill>
              <a:latin typeface="Calibri"/>
              <a:ea typeface="Calibri"/>
              <a:cs typeface="Calibri"/>
              <a:sym typeface="Calibri"/>
            </a:endParaRPr>
          </a:p>
        </p:txBody>
      </p:sp>
      <p:sp>
        <p:nvSpPr>
          <p:cNvPr id="376" name="Google Shape;376;p11"/>
          <p:cNvSpPr/>
          <p:nvPr/>
        </p:nvSpPr>
        <p:spPr>
          <a:xfrm>
            <a:off x="7882347" y="612577"/>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77" name="Google Shape;377;p11"/>
          <p:cNvSpPr/>
          <p:nvPr/>
        </p:nvSpPr>
        <p:spPr>
          <a:xfrm>
            <a:off x="8005800" y="612577"/>
            <a:ext cx="50352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"1.2.0"</a:t>
            </a:r>
            <a:endParaRPr b="0" i="0" sz="810" u="none" cap="none" strike="noStrike">
              <a:solidFill>
                <a:schemeClr val="dk1"/>
              </a:solidFill>
              <a:latin typeface="Calibri"/>
              <a:ea typeface="Calibri"/>
              <a:cs typeface="Calibri"/>
              <a:sym typeface="Calibri"/>
            </a:endParaRPr>
          </a:p>
        </p:txBody>
      </p:sp>
      <p:sp>
        <p:nvSpPr>
          <p:cNvPr id="378" name="Google Shape;378;p11"/>
          <p:cNvSpPr/>
          <p:nvPr/>
        </p:nvSpPr>
        <p:spPr>
          <a:xfrm>
            <a:off x="8437885" y="612577"/>
            <a:ext cx="13316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79" name="Google Shape;379;p11"/>
          <p:cNvSpPr/>
          <p:nvPr/>
        </p:nvSpPr>
        <p:spPr>
          <a:xfrm>
            <a:off x="4857750" y="756568"/>
            <a:ext cx="50352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"steps"</a:t>
            </a:r>
            <a:endParaRPr b="0" i="0" sz="810" u="none" cap="none" strike="noStrike">
              <a:solidFill>
                <a:schemeClr val="dk1"/>
              </a:solidFill>
              <a:latin typeface="Calibri"/>
              <a:ea typeface="Calibri"/>
              <a:cs typeface="Calibri"/>
              <a:sym typeface="Calibri"/>
            </a:endParaRPr>
          </a:p>
        </p:txBody>
      </p:sp>
      <p:sp>
        <p:nvSpPr>
          <p:cNvPr id="380" name="Google Shape;380;p11"/>
          <p:cNvSpPr/>
          <p:nvPr/>
        </p:nvSpPr>
        <p:spPr>
          <a:xfrm>
            <a:off x="5289835" y="756568"/>
            <a:ext cx="44179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381" name="Google Shape;381;p11"/>
          <p:cNvSpPr/>
          <p:nvPr/>
        </p:nvSpPr>
        <p:spPr>
          <a:xfrm>
            <a:off x="5660194" y="756568"/>
            <a:ext cx="31834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"id"</a:t>
            </a:r>
            <a:endParaRPr b="0" i="0" sz="810" u="none" cap="none" strike="noStrike">
              <a:solidFill>
                <a:schemeClr val="dk1"/>
              </a:solidFill>
              <a:latin typeface="Calibri"/>
              <a:ea typeface="Calibri"/>
              <a:cs typeface="Calibri"/>
              <a:sym typeface="Calibri"/>
            </a:endParaRPr>
          </a:p>
        </p:txBody>
      </p:sp>
      <p:sp>
        <p:nvSpPr>
          <p:cNvPr id="382" name="Google Shape;382;p11"/>
          <p:cNvSpPr/>
          <p:nvPr/>
        </p:nvSpPr>
        <p:spPr>
          <a:xfrm>
            <a:off x="5907100" y="756568"/>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83" name="Google Shape;383;p11"/>
          <p:cNvSpPr/>
          <p:nvPr/>
        </p:nvSpPr>
        <p:spPr>
          <a:xfrm>
            <a:off x="6030553" y="756568"/>
            <a:ext cx="1059061"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"validate_input"</a:t>
            </a:r>
            <a:endParaRPr b="0" i="0" sz="810" u="none" cap="none" strike="noStrike">
              <a:solidFill>
                <a:schemeClr val="dk1"/>
              </a:solidFill>
              <a:latin typeface="Calibri"/>
              <a:ea typeface="Calibri"/>
              <a:cs typeface="Calibri"/>
              <a:sym typeface="Calibri"/>
            </a:endParaRPr>
          </a:p>
        </p:txBody>
      </p:sp>
      <p:sp>
        <p:nvSpPr>
          <p:cNvPr id="384" name="Google Shape;384;p11"/>
          <p:cNvSpPr/>
          <p:nvPr/>
        </p:nvSpPr>
        <p:spPr>
          <a:xfrm>
            <a:off x="7018176" y="756568"/>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85" name="Google Shape;385;p11"/>
          <p:cNvSpPr/>
          <p:nvPr/>
        </p:nvSpPr>
        <p:spPr>
          <a:xfrm>
            <a:off x="7141629" y="756568"/>
            <a:ext cx="44179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"type"</a:t>
            </a:r>
            <a:endParaRPr b="0" i="0" sz="810" u="none" cap="none" strike="noStrike">
              <a:solidFill>
                <a:schemeClr val="dk1"/>
              </a:solidFill>
              <a:latin typeface="Calibri"/>
              <a:ea typeface="Calibri"/>
              <a:cs typeface="Calibri"/>
              <a:sym typeface="Calibri"/>
            </a:endParaRPr>
          </a:p>
        </p:txBody>
      </p:sp>
      <p:sp>
        <p:nvSpPr>
          <p:cNvPr id="386" name="Google Shape;386;p11"/>
          <p:cNvSpPr/>
          <p:nvPr/>
        </p:nvSpPr>
        <p:spPr>
          <a:xfrm>
            <a:off x="7511988" y="756568"/>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87" name="Google Shape;387;p11"/>
          <p:cNvSpPr/>
          <p:nvPr/>
        </p:nvSpPr>
        <p:spPr>
          <a:xfrm>
            <a:off x="7635441" y="756568"/>
            <a:ext cx="812155"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"validation"</a:t>
            </a:r>
            <a:endParaRPr b="0" i="0" sz="810" u="none" cap="none" strike="noStrike">
              <a:solidFill>
                <a:schemeClr val="dk1"/>
              </a:solidFill>
              <a:latin typeface="Calibri"/>
              <a:ea typeface="Calibri"/>
              <a:cs typeface="Calibri"/>
              <a:sym typeface="Calibri"/>
            </a:endParaRPr>
          </a:p>
        </p:txBody>
      </p:sp>
      <p:sp>
        <p:nvSpPr>
          <p:cNvPr id="388" name="Google Shape;388;p11"/>
          <p:cNvSpPr/>
          <p:nvPr/>
        </p:nvSpPr>
        <p:spPr>
          <a:xfrm>
            <a:off x="8376158" y="756568"/>
            <a:ext cx="13316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89" name="Google Shape;389;p11"/>
          <p:cNvSpPr/>
          <p:nvPr/>
        </p:nvSpPr>
        <p:spPr>
          <a:xfrm>
            <a:off x="4857750" y="900559"/>
            <a:ext cx="112078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"required_fields"</a:t>
            </a:r>
            <a:endParaRPr b="0" i="0" sz="810" u="none" cap="none" strike="noStrike">
              <a:solidFill>
                <a:schemeClr val="dk1"/>
              </a:solidFill>
              <a:latin typeface="Calibri"/>
              <a:ea typeface="Calibri"/>
              <a:cs typeface="Calibri"/>
              <a:sym typeface="Calibri"/>
            </a:endParaRPr>
          </a:p>
        </p:txBody>
      </p:sp>
      <p:sp>
        <p:nvSpPr>
          <p:cNvPr id="390" name="Google Shape;390;p11"/>
          <p:cNvSpPr/>
          <p:nvPr/>
        </p:nvSpPr>
        <p:spPr>
          <a:xfrm>
            <a:off x="5907100" y="900559"/>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391" name="Google Shape;391;p11"/>
          <p:cNvSpPr/>
          <p:nvPr/>
        </p:nvSpPr>
        <p:spPr>
          <a:xfrm>
            <a:off x="6092279" y="900559"/>
            <a:ext cx="50352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"email"</a:t>
            </a:r>
            <a:endParaRPr b="0" i="0" sz="810" u="none" cap="none" strike="noStrike">
              <a:solidFill>
                <a:schemeClr val="dk1"/>
              </a:solidFill>
              <a:latin typeface="Calibri"/>
              <a:ea typeface="Calibri"/>
              <a:cs typeface="Calibri"/>
              <a:sym typeface="Calibri"/>
            </a:endParaRPr>
          </a:p>
        </p:txBody>
      </p:sp>
      <p:sp>
        <p:nvSpPr>
          <p:cNvPr id="392" name="Google Shape;392;p11"/>
          <p:cNvSpPr/>
          <p:nvPr/>
        </p:nvSpPr>
        <p:spPr>
          <a:xfrm>
            <a:off x="6524365" y="900559"/>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93" name="Google Shape;393;p11"/>
          <p:cNvSpPr/>
          <p:nvPr/>
        </p:nvSpPr>
        <p:spPr>
          <a:xfrm>
            <a:off x="6647817" y="900559"/>
            <a:ext cx="44179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"name"</a:t>
            </a:r>
            <a:endParaRPr b="0" i="0" sz="810" u="none" cap="none" strike="noStrike">
              <a:solidFill>
                <a:schemeClr val="dk1"/>
              </a:solidFill>
              <a:latin typeface="Calibri"/>
              <a:ea typeface="Calibri"/>
              <a:cs typeface="Calibri"/>
              <a:sym typeface="Calibri"/>
            </a:endParaRPr>
          </a:p>
        </p:txBody>
      </p:sp>
      <p:sp>
        <p:nvSpPr>
          <p:cNvPr id="394" name="Google Shape;394;p11"/>
          <p:cNvSpPr/>
          <p:nvPr/>
        </p:nvSpPr>
        <p:spPr>
          <a:xfrm>
            <a:off x="7018176" y="900559"/>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95" name="Google Shape;395;p11"/>
          <p:cNvSpPr/>
          <p:nvPr/>
        </p:nvSpPr>
        <p:spPr>
          <a:xfrm>
            <a:off x="7203356" y="900559"/>
            <a:ext cx="99733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"outcome_check"</a:t>
            </a:r>
            <a:endParaRPr b="0" i="0" sz="810" u="none" cap="none" strike="noStrike">
              <a:solidFill>
                <a:schemeClr val="dk1"/>
              </a:solidFill>
              <a:latin typeface="Calibri"/>
              <a:ea typeface="Calibri"/>
              <a:cs typeface="Calibri"/>
              <a:sym typeface="Calibri"/>
            </a:endParaRPr>
          </a:p>
        </p:txBody>
      </p:sp>
      <p:sp>
        <p:nvSpPr>
          <p:cNvPr id="396" name="Google Shape;396;p11"/>
          <p:cNvSpPr/>
          <p:nvPr/>
        </p:nvSpPr>
        <p:spPr>
          <a:xfrm>
            <a:off x="8129253" y="900559"/>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397" name="Google Shape;397;p11"/>
          <p:cNvSpPr/>
          <p:nvPr/>
        </p:nvSpPr>
        <p:spPr>
          <a:xfrm>
            <a:off x="4857750" y="1044550"/>
            <a:ext cx="565249"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"schema"</a:t>
            </a:r>
            <a:endParaRPr b="0" i="0" sz="810" u="none" cap="none" strike="noStrike">
              <a:solidFill>
                <a:schemeClr val="dk1"/>
              </a:solidFill>
              <a:latin typeface="Calibri"/>
              <a:ea typeface="Calibri"/>
              <a:cs typeface="Calibri"/>
              <a:sym typeface="Calibri"/>
            </a:endParaRPr>
          </a:p>
        </p:txBody>
      </p:sp>
      <p:sp>
        <p:nvSpPr>
          <p:cNvPr id="398" name="Google Shape;398;p11"/>
          <p:cNvSpPr/>
          <p:nvPr/>
        </p:nvSpPr>
        <p:spPr>
          <a:xfrm>
            <a:off x="5351562" y="1044550"/>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399" name="Google Shape;399;p11"/>
          <p:cNvSpPr/>
          <p:nvPr/>
        </p:nvSpPr>
        <p:spPr>
          <a:xfrm>
            <a:off x="5475015" y="1044550"/>
            <a:ext cx="142942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"customer_schema.json"</a:t>
            </a:r>
            <a:endParaRPr b="0" i="0" sz="810" u="none" cap="none" strike="noStrike">
              <a:solidFill>
                <a:schemeClr val="dk1"/>
              </a:solidFill>
              <a:latin typeface="Calibri"/>
              <a:ea typeface="Calibri"/>
              <a:cs typeface="Calibri"/>
              <a:sym typeface="Calibri"/>
            </a:endParaRPr>
          </a:p>
        </p:txBody>
      </p:sp>
      <p:sp>
        <p:nvSpPr>
          <p:cNvPr id="400" name="Google Shape;400;p11"/>
          <p:cNvSpPr/>
          <p:nvPr/>
        </p:nvSpPr>
        <p:spPr>
          <a:xfrm>
            <a:off x="6832997" y="1044550"/>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01" name="Google Shape;401;p11"/>
          <p:cNvSpPr/>
          <p:nvPr/>
        </p:nvSpPr>
        <p:spPr>
          <a:xfrm>
            <a:off x="6956450" y="1044550"/>
            <a:ext cx="688702"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"required"</a:t>
            </a:r>
            <a:endParaRPr b="0" i="0" sz="810" u="none" cap="none" strike="noStrike">
              <a:solidFill>
                <a:schemeClr val="dk1"/>
              </a:solidFill>
              <a:latin typeface="Calibri"/>
              <a:ea typeface="Calibri"/>
              <a:cs typeface="Calibri"/>
              <a:sym typeface="Calibri"/>
            </a:endParaRPr>
          </a:p>
        </p:txBody>
      </p:sp>
      <p:sp>
        <p:nvSpPr>
          <p:cNvPr id="402" name="Google Shape;402;p11"/>
          <p:cNvSpPr/>
          <p:nvPr/>
        </p:nvSpPr>
        <p:spPr>
          <a:xfrm>
            <a:off x="7573714" y="1044550"/>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03" name="Google Shape;403;p11"/>
          <p:cNvSpPr/>
          <p:nvPr/>
        </p:nvSpPr>
        <p:spPr>
          <a:xfrm>
            <a:off x="7697167" y="1044550"/>
            <a:ext cx="31834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6AD55"/>
              </a:buClr>
              <a:buSzPts val="810"/>
              <a:buFont typeface="Courier New"/>
              <a:buNone/>
            </a:pPr>
            <a:r>
              <a:rPr b="0" i="0" lang="en-US" sz="810" u="none" cap="none" strike="noStrike">
                <a:solidFill>
                  <a:srgbClr val="F6AD55"/>
                </a:solidFill>
                <a:latin typeface="Courier New"/>
                <a:ea typeface="Courier New"/>
                <a:cs typeface="Courier New"/>
                <a:sym typeface="Courier New"/>
              </a:rPr>
              <a:t>true</a:t>
            </a:r>
            <a:endParaRPr b="0" i="0" sz="810" u="none" cap="none" strike="noStrike">
              <a:solidFill>
                <a:schemeClr val="dk1"/>
              </a:solidFill>
              <a:latin typeface="Calibri"/>
              <a:ea typeface="Calibri"/>
              <a:cs typeface="Calibri"/>
              <a:sym typeface="Calibri"/>
            </a:endParaRPr>
          </a:p>
        </p:txBody>
      </p:sp>
      <p:sp>
        <p:nvSpPr>
          <p:cNvPr id="404" name="Google Shape;404;p11"/>
          <p:cNvSpPr/>
          <p:nvPr/>
        </p:nvSpPr>
        <p:spPr>
          <a:xfrm>
            <a:off x="7944073" y="1044550"/>
            <a:ext cx="50352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405" name="Google Shape;405;p11"/>
          <p:cNvSpPr/>
          <p:nvPr/>
        </p:nvSpPr>
        <p:spPr>
          <a:xfrm>
            <a:off x="4857750" y="1188541"/>
            <a:ext cx="31834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"id"</a:t>
            </a:r>
            <a:endParaRPr b="0" i="0" sz="810" u="none" cap="none" strike="noStrike">
              <a:solidFill>
                <a:schemeClr val="dk1"/>
              </a:solidFill>
              <a:latin typeface="Calibri"/>
              <a:ea typeface="Calibri"/>
              <a:cs typeface="Calibri"/>
              <a:sym typeface="Calibri"/>
            </a:endParaRPr>
          </a:p>
        </p:txBody>
      </p:sp>
      <p:sp>
        <p:nvSpPr>
          <p:cNvPr id="406" name="Google Shape;406;p11"/>
          <p:cNvSpPr/>
          <p:nvPr/>
        </p:nvSpPr>
        <p:spPr>
          <a:xfrm>
            <a:off x="5104656" y="1188541"/>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07" name="Google Shape;407;p11"/>
          <p:cNvSpPr/>
          <p:nvPr/>
        </p:nvSpPr>
        <p:spPr>
          <a:xfrm>
            <a:off x="5228109" y="1188541"/>
            <a:ext cx="1059061"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"create_account"</a:t>
            </a:r>
            <a:endParaRPr b="0" i="0" sz="810" u="none" cap="none" strike="noStrike">
              <a:solidFill>
                <a:schemeClr val="dk1"/>
              </a:solidFill>
              <a:latin typeface="Calibri"/>
              <a:ea typeface="Calibri"/>
              <a:cs typeface="Calibri"/>
              <a:sym typeface="Calibri"/>
            </a:endParaRPr>
          </a:p>
        </p:txBody>
      </p:sp>
      <p:sp>
        <p:nvSpPr>
          <p:cNvPr id="408" name="Google Shape;408;p11"/>
          <p:cNvSpPr/>
          <p:nvPr/>
        </p:nvSpPr>
        <p:spPr>
          <a:xfrm>
            <a:off x="6215732" y="1188541"/>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09" name="Google Shape;409;p11"/>
          <p:cNvSpPr/>
          <p:nvPr/>
        </p:nvSpPr>
        <p:spPr>
          <a:xfrm>
            <a:off x="6339185" y="1188541"/>
            <a:ext cx="44179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"type"</a:t>
            </a:r>
            <a:endParaRPr b="0" i="0" sz="810" u="none" cap="none" strike="noStrike">
              <a:solidFill>
                <a:schemeClr val="dk1"/>
              </a:solidFill>
              <a:latin typeface="Calibri"/>
              <a:ea typeface="Calibri"/>
              <a:cs typeface="Calibri"/>
              <a:sym typeface="Calibri"/>
            </a:endParaRPr>
          </a:p>
        </p:txBody>
      </p:sp>
      <p:sp>
        <p:nvSpPr>
          <p:cNvPr id="410" name="Google Shape;410;p11"/>
          <p:cNvSpPr/>
          <p:nvPr/>
        </p:nvSpPr>
        <p:spPr>
          <a:xfrm>
            <a:off x="6709544" y="1188541"/>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11" name="Google Shape;411;p11"/>
          <p:cNvSpPr/>
          <p:nvPr/>
        </p:nvSpPr>
        <p:spPr>
          <a:xfrm>
            <a:off x="6832997" y="1188541"/>
            <a:ext cx="688702"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"api_call"</a:t>
            </a:r>
            <a:endParaRPr b="0" i="0" sz="810" u="none" cap="none" strike="noStrike">
              <a:solidFill>
                <a:schemeClr val="dk1"/>
              </a:solidFill>
              <a:latin typeface="Calibri"/>
              <a:ea typeface="Calibri"/>
              <a:cs typeface="Calibri"/>
              <a:sym typeface="Calibri"/>
            </a:endParaRPr>
          </a:p>
        </p:txBody>
      </p:sp>
      <p:sp>
        <p:nvSpPr>
          <p:cNvPr id="412" name="Google Shape;412;p11"/>
          <p:cNvSpPr/>
          <p:nvPr/>
        </p:nvSpPr>
        <p:spPr>
          <a:xfrm>
            <a:off x="7450262" y="1188541"/>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13" name="Google Shape;413;p11"/>
          <p:cNvSpPr/>
          <p:nvPr/>
        </p:nvSpPr>
        <p:spPr>
          <a:xfrm>
            <a:off x="7573714" y="1188541"/>
            <a:ext cx="812155"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"depends_on"</a:t>
            </a:r>
            <a:endParaRPr b="0" i="0" sz="810" u="none" cap="none" strike="noStrike">
              <a:solidFill>
                <a:schemeClr val="dk1"/>
              </a:solidFill>
              <a:latin typeface="Calibri"/>
              <a:ea typeface="Calibri"/>
              <a:cs typeface="Calibri"/>
              <a:sym typeface="Calibri"/>
            </a:endParaRPr>
          </a:p>
        </p:txBody>
      </p:sp>
      <p:sp>
        <p:nvSpPr>
          <p:cNvPr id="414" name="Google Shape;414;p11"/>
          <p:cNvSpPr/>
          <p:nvPr/>
        </p:nvSpPr>
        <p:spPr>
          <a:xfrm>
            <a:off x="4857750" y="1188541"/>
            <a:ext cx="3589846" cy="2600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415" name="Google Shape;415;p11"/>
          <p:cNvSpPr/>
          <p:nvPr/>
        </p:nvSpPr>
        <p:spPr>
          <a:xfrm>
            <a:off x="4919476" y="1332533"/>
            <a:ext cx="1059061"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"validate_input"</a:t>
            </a:r>
            <a:endParaRPr b="0" i="0" sz="810" u="none" cap="none" strike="noStrike">
              <a:solidFill>
                <a:schemeClr val="dk1"/>
              </a:solidFill>
              <a:latin typeface="Calibri"/>
              <a:ea typeface="Calibri"/>
              <a:cs typeface="Calibri"/>
              <a:sym typeface="Calibri"/>
            </a:endParaRPr>
          </a:p>
        </p:txBody>
      </p:sp>
      <p:sp>
        <p:nvSpPr>
          <p:cNvPr id="416" name="Google Shape;416;p11"/>
          <p:cNvSpPr/>
          <p:nvPr/>
        </p:nvSpPr>
        <p:spPr>
          <a:xfrm>
            <a:off x="5907100" y="1332533"/>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17" name="Google Shape;417;p11"/>
          <p:cNvSpPr/>
          <p:nvPr/>
        </p:nvSpPr>
        <p:spPr>
          <a:xfrm>
            <a:off x="6092279" y="1332533"/>
            <a:ext cx="688702"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"endpoint"</a:t>
            </a:r>
            <a:endParaRPr b="0" i="0" sz="810" u="none" cap="none" strike="noStrike">
              <a:solidFill>
                <a:schemeClr val="dk1"/>
              </a:solidFill>
              <a:latin typeface="Calibri"/>
              <a:ea typeface="Calibri"/>
              <a:cs typeface="Calibri"/>
              <a:sym typeface="Calibri"/>
            </a:endParaRPr>
          </a:p>
        </p:txBody>
      </p:sp>
      <p:sp>
        <p:nvSpPr>
          <p:cNvPr id="418" name="Google Shape;418;p11"/>
          <p:cNvSpPr/>
          <p:nvPr/>
        </p:nvSpPr>
        <p:spPr>
          <a:xfrm>
            <a:off x="6709544" y="1332533"/>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19" name="Google Shape;419;p11"/>
          <p:cNvSpPr/>
          <p:nvPr/>
        </p:nvSpPr>
        <p:spPr>
          <a:xfrm>
            <a:off x="6832997" y="1332533"/>
            <a:ext cx="99733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"/api/accounts"</a:t>
            </a:r>
            <a:endParaRPr b="0" i="0" sz="810" u="none" cap="none" strike="noStrike">
              <a:solidFill>
                <a:schemeClr val="dk1"/>
              </a:solidFill>
              <a:latin typeface="Calibri"/>
              <a:ea typeface="Calibri"/>
              <a:cs typeface="Calibri"/>
              <a:sym typeface="Calibri"/>
            </a:endParaRPr>
          </a:p>
        </p:txBody>
      </p:sp>
      <p:sp>
        <p:nvSpPr>
          <p:cNvPr id="420" name="Google Shape;420;p11"/>
          <p:cNvSpPr/>
          <p:nvPr/>
        </p:nvSpPr>
        <p:spPr>
          <a:xfrm>
            <a:off x="7758894" y="1332533"/>
            <a:ext cx="13316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21" name="Google Shape;421;p11"/>
          <p:cNvSpPr/>
          <p:nvPr/>
        </p:nvSpPr>
        <p:spPr>
          <a:xfrm>
            <a:off x="4857750" y="1476524"/>
            <a:ext cx="99733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"outcome_check"</a:t>
            </a:r>
            <a:endParaRPr b="0" i="0" sz="810" u="none" cap="none" strike="noStrike">
              <a:solidFill>
                <a:schemeClr val="dk1"/>
              </a:solidFill>
              <a:latin typeface="Calibri"/>
              <a:ea typeface="Calibri"/>
              <a:cs typeface="Calibri"/>
              <a:sym typeface="Calibri"/>
            </a:endParaRPr>
          </a:p>
        </p:txBody>
      </p:sp>
      <p:sp>
        <p:nvSpPr>
          <p:cNvPr id="422" name="Google Shape;422;p11"/>
          <p:cNvSpPr/>
          <p:nvPr/>
        </p:nvSpPr>
        <p:spPr>
          <a:xfrm>
            <a:off x="5783647" y="1476524"/>
            <a:ext cx="31834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423" name="Google Shape;423;p11"/>
          <p:cNvSpPr/>
          <p:nvPr/>
        </p:nvSpPr>
        <p:spPr>
          <a:xfrm>
            <a:off x="6030553" y="1476524"/>
            <a:ext cx="873882"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"status_code"</a:t>
            </a:r>
            <a:endParaRPr b="0" i="0" sz="810" u="none" cap="none" strike="noStrike">
              <a:solidFill>
                <a:schemeClr val="dk1"/>
              </a:solidFill>
              <a:latin typeface="Calibri"/>
              <a:ea typeface="Calibri"/>
              <a:cs typeface="Calibri"/>
              <a:sym typeface="Calibri"/>
            </a:endParaRPr>
          </a:p>
        </p:txBody>
      </p:sp>
      <p:sp>
        <p:nvSpPr>
          <p:cNvPr id="424" name="Google Shape;424;p11"/>
          <p:cNvSpPr/>
          <p:nvPr/>
        </p:nvSpPr>
        <p:spPr>
          <a:xfrm>
            <a:off x="6832997" y="1476524"/>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25" name="Google Shape;425;p11"/>
          <p:cNvSpPr/>
          <p:nvPr/>
        </p:nvSpPr>
        <p:spPr>
          <a:xfrm>
            <a:off x="6956450" y="1476524"/>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810"/>
              <a:buFont typeface="Courier New"/>
              <a:buNone/>
            </a:pPr>
            <a:r>
              <a:rPr b="0" i="0" lang="en-US" sz="810" u="none" cap="none" strike="noStrike">
                <a:solidFill>
                  <a:srgbClr val="90CDF4"/>
                </a:solidFill>
                <a:latin typeface="Courier New"/>
                <a:ea typeface="Courier New"/>
                <a:cs typeface="Courier New"/>
                <a:sym typeface="Courier New"/>
              </a:rPr>
              <a:t>201</a:t>
            </a:r>
            <a:endParaRPr b="0" i="0" sz="810" u="none" cap="none" strike="noStrike">
              <a:solidFill>
                <a:schemeClr val="dk1"/>
              </a:solidFill>
              <a:latin typeface="Calibri"/>
              <a:ea typeface="Calibri"/>
              <a:cs typeface="Calibri"/>
              <a:sym typeface="Calibri"/>
            </a:endParaRPr>
          </a:p>
        </p:txBody>
      </p:sp>
      <p:sp>
        <p:nvSpPr>
          <p:cNvPr id="426" name="Google Shape;426;p11"/>
          <p:cNvSpPr/>
          <p:nvPr/>
        </p:nvSpPr>
        <p:spPr>
          <a:xfrm>
            <a:off x="7141629" y="1476524"/>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27" name="Google Shape;427;p11"/>
          <p:cNvSpPr/>
          <p:nvPr/>
        </p:nvSpPr>
        <p:spPr>
          <a:xfrm>
            <a:off x="7265082" y="1476524"/>
            <a:ext cx="112078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"response_schema"</a:t>
            </a:r>
            <a:endParaRPr b="0" i="0" sz="810" u="none" cap="none" strike="noStrike">
              <a:solidFill>
                <a:schemeClr val="dk1"/>
              </a:solidFill>
              <a:latin typeface="Calibri"/>
              <a:ea typeface="Calibri"/>
              <a:cs typeface="Calibri"/>
              <a:sym typeface="Calibri"/>
            </a:endParaRPr>
          </a:p>
        </p:txBody>
      </p:sp>
      <p:sp>
        <p:nvSpPr>
          <p:cNvPr id="428" name="Google Shape;428;p11"/>
          <p:cNvSpPr/>
          <p:nvPr/>
        </p:nvSpPr>
        <p:spPr>
          <a:xfrm>
            <a:off x="8314432" y="1476524"/>
            <a:ext cx="13316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29" name="Google Shape;429;p11"/>
          <p:cNvSpPr/>
          <p:nvPr/>
        </p:nvSpPr>
        <p:spPr>
          <a:xfrm>
            <a:off x="4857750" y="1620515"/>
            <a:ext cx="149114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"account_response.json"</a:t>
            </a:r>
            <a:endParaRPr b="0" i="0" sz="810" u="none" cap="none" strike="noStrike">
              <a:solidFill>
                <a:schemeClr val="dk1"/>
              </a:solidFill>
              <a:latin typeface="Calibri"/>
              <a:ea typeface="Calibri"/>
              <a:cs typeface="Calibri"/>
              <a:sym typeface="Calibri"/>
            </a:endParaRPr>
          </a:p>
        </p:txBody>
      </p:sp>
      <p:sp>
        <p:nvSpPr>
          <p:cNvPr id="430" name="Google Shape;430;p11"/>
          <p:cNvSpPr/>
          <p:nvPr/>
        </p:nvSpPr>
        <p:spPr>
          <a:xfrm>
            <a:off x="6277459" y="1620515"/>
            <a:ext cx="565249"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431" name="Google Shape;431;p11"/>
          <p:cNvSpPr/>
          <p:nvPr/>
        </p:nvSpPr>
        <p:spPr>
          <a:xfrm>
            <a:off x="6771270" y="1620515"/>
            <a:ext cx="318343"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"id"</a:t>
            </a:r>
            <a:endParaRPr b="0" i="0" sz="810" u="none" cap="none" strike="noStrike">
              <a:solidFill>
                <a:schemeClr val="dk1"/>
              </a:solidFill>
              <a:latin typeface="Calibri"/>
              <a:ea typeface="Calibri"/>
              <a:cs typeface="Calibri"/>
              <a:sym typeface="Calibri"/>
            </a:endParaRPr>
          </a:p>
        </p:txBody>
      </p:sp>
      <p:sp>
        <p:nvSpPr>
          <p:cNvPr id="432" name="Google Shape;432;p11"/>
          <p:cNvSpPr/>
          <p:nvPr/>
        </p:nvSpPr>
        <p:spPr>
          <a:xfrm>
            <a:off x="7018176" y="1620515"/>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33" name="Google Shape;433;p11"/>
          <p:cNvSpPr/>
          <p:nvPr/>
        </p:nvSpPr>
        <p:spPr>
          <a:xfrm>
            <a:off x="7141629" y="1620515"/>
            <a:ext cx="130596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"send_welcome_email"</a:t>
            </a:r>
            <a:endParaRPr b="0" i="0" sz="810" u="none" cap="none" strike="noStrike">
              <a:solidFill>
                <a:schemeClr val="dk1"/>
              </a:solidFill>
              <a:latin typeface="Calibri"/>
              <a:ea typeface="Calibri"/>
              <a:cs typeface="Calibri"/>
              <a:sym typeface="Calibri"/>
            </a:endParaRPr>
          </a:p>
        </p:txBody>
      </p:sp>
      <p:sp>
        <p:nvSpPr>
          <p:cNvPr id="434" name="Google Shape;434;p11"/>
          <p:cNvSpPr/>
          <p:nvPr/>
        </p:nvSpPr>
        <p:spPr>
          <a:xfrm>
            <a:off x="8376158" y="1620515"/>
            <a:ext cx="13316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35" name="Google Shape;435;p11"/>
          <p:cNvSpPr/>
          <p:nvPr/>
        </p:nvSpPr>
        <p:spPr>
          <a:xfrm>
            <a:off x="4857750" y="1764506"/>
            <a:ext cx="44179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"type"</a:t>
            </a:r>
            <a:endParaRPr b="0" i="0" sz="810" u="none" cap="none" strike="noStrike">
              <a:solidFill>
                <a:schemeClr val="dk1"/>
              </a:solidFill>
              <a:latin typeface="Calibri"/>
              <a:ea typeface="Calibri"/>
              <a:cs typeface="Calibri"/>
              <a:sym typeface="Calibri"/>
            </a:endParaRPr>
          </a:p>
        </p:txBody>
      </p:sp>
      <p:sp>
        <p:nvSpPr>
          <p:cNvPr id="436" name="Google Shape;436;p11"/>
          <p:cNvSpPr/>
          <p:nvPr/>
        </p:nvSpPr>
        <p:spPr>
          <a:xfrm>
            <a:off x="5228109" y="1764506"/>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37" name="Google Shape;437;p11"/>
          <p:cNvSpPr/>
          <p:nvPr/>
        </p:nvSpPr>
        <p:spPr>
          <a:xfrm>
            <a:off x="5351562" y="1764506"/>
            <a:ext cx="935608"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"notification"</a:t>
            </a:r>
            <a:endParaRPr b="0" i="0" sz="810" u="none" cap="none" strike="noStrike">
              <a:solidFill>
                <a:schemeClr val="dk1"/>
              </a:solidFill>
              <a:latin typeface="Calibri"/>
              <a:ea typeface="Calibri"/>
              <a:cs typeface="Calibri"/>
              <a:sym typeface="Calibri"/>
            </a:endParaRPr>
          </a:p>
        </p:txBody>
      </p:sp>
      <p:sp>
        <p:nvSpPr>
          <p:cNvPr id="438" name="Google Shape;438;p11"/>
          <p:cNvSpPr/>
          <p:nvPr/>
        </p:nvSpPr>
        <p:spPr>
          <a:xfrm>
            <a:off x="6215732" y="1764506"/>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39" name="Google Shape;439;p11"/>
          <p:cNvSpPr/>
          <p:nvPr/>
        </p:nvSpPr>
        <p:spPr>
          <a:xfrm>
            <a:off x="6339185" y="1764506"/>
            <a:ext cx="812155"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"depends_on"</a:t>
            </a:r>
            <a:endParaRPr b="0" i="0" sz="810" u="none" cap="none" strike="noStrike">
              <a:solidFill>
                <a:schemeClr val="dk1"/>
              </a:solidFill>
              <a:latin typeface="Calibri"/>
              <a:ea typeface="Calibri"/>
              <a:cs typeface="Calibri"/>
              <a:sym typeface="Calibri"/>
            </a:endParaRPr>
          </a:p>
        </p:txBody>
      </p:sp>
      <p:sp>
        <p:nvSpPr>
          <p:cNvPr id="440" name="Google Shape;440;p11"/>
          <p:cNvSpPr/>
          <p:nvPr/>
        </p:nvSpPr>
        <p:spPr>
          <a:xfrm>
            <a:off x="7079903" y="1764506"/>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441" name="Google Shape;441;p11"/>
          <p:cNvSpPr/>
          <p:nvPr/>
        </p:nvSpPr>
        <p:spPr>
          <a:xfrm>
            <a:off x="7265082" y="1764506"/>
            <a:ext cx="1059061"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"create_account"</a:t>
            </a:r>
            <a:endParaRPr b="0" i="0" sz="810" u="none" cap="none" strike="noStrike">
              <a:solidFill>
                <a:schemeClr val="dk1"/>
              </a:solidFill>
              <a:latin typeface="Calibri"/>
              <a:ea typeface="Calibri"/>
              <a:cs typeface="Calibri"/>
              <a:sym typeface="Calibri"/>
            </a:endParaRPr>
          </a:p>
        </p:txBody>
      </p:sp>
      <p:sp>
        <p:nvSpPr>
          <p:cNvPr id="442" name="Google Shape;442;p11"/>
          <p:cNvSpPr/>
          <p:nvPr/>
        </p:nvSpPr>
        <p:spPr>
          <a:xfrm>
            <a:off x="8252706" y="1764506"/>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43" name="Google Shape;443;p11"/>
          <p:cNvSpPr/>
          <p:nvPr/>
        </p:nvSpPr>
        <p:spPr>
          <a:xfrm>
            <a:off x="4857750" y="1908497"/>
            <a:ext cx="688702"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"template"</a:t>
            </a:r>
            <a:endParaRPr b="0" i="0" sz="810" u="none" cap="none" strike="noStrike">
              <a:solidFill>
                <a:schemeClr val="dk1"/>
              </a:solidFill>
              <a:latin typeface="Calibri"/>
              <a:ea typeface="Calibri"/>
              <a:cs typeface="Calibri"/>
              <a:sym typeface="Calibri"/>
            </a:endParaRPr>
          </a:p>
        </p:txBody>
      </p:sp>
      <p:sp>
        <p:nvSpPr>
          <p:cNvPr id="444" name="Google Shape;444;p11"/>
          <p:cNvSpPr/>
          <p:nvPr/>
        </p:nvSpPr>
        <p:spPr>
          <a:xfrm>
            <a:off x="5475015" y="1908497"/>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45" name="Google Shape;445;p11"/>
          <p:cNvSpPr/>
          <p:nvPr/>
        </p:nvSpPr>
        <p:spPr>
          <a:xfrm>
            <a:off x="5598468" y="1908497"/>
            <a:ext cx="118251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"welcome_template"</a:t>
            </a:r>
            <a:endParaRPr b="0" i="0" sz="810" u="none" cap="none" strike="noStrike">
              <a:solidFill>
                <a:schemeClr val="dk1"/>
              </a:solidFill>
              <a:latin typeface="Calibri"/>
              <a:ea typeface="Calibri"/>
              <a:cs typeface="Calibri"/>
              <a:sym typeface="Calibri"/>
            </a:endParaRPr>
          </a:p>
        </p:txBody>
      </p:sp>
      <p:sp>
        <p:nvSpPr>
          <p:cNvPr id="446" name="Google Shape;446;p11"/>
          <p:cNvSpPr/>
          <p:nvPr/>
        </p:nvSpPr>
        <p:spPr>
          <a:xfrm>
            <a:off x="6709544" y="1908497"/>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47" name="Google Shape;447;p11"/>
          <p:cNvSpPr/>
          <p:nvPr/>
        </p:nvSpPr>
        <p:spPr>
          <a:xfrm>
            <a:off x="6832997" y="1908497"/>
            <a:ext cx="997334"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"outcome_check"</a:t>
            </a:r>
            <a:endParaRPr b="0" i="0" sz="810" u="none" cap="none" strike="noStrike">
              <a:solidFill>
                <a:schemeClr val="dk1"/>
              </a:solidFill>
              <a:latin typeface="Calibri"/>
              <a:ea typeface="Calibri"/>
              <a:cs typeface="Calibri"/>
              <a:sym typeface="Calibri"/>
            </a:endParaRPr>
          </a:p>
        </p:txBody>
      </p:sp>
      <p:sp>
        <p:nvSpPr>
          <p:cNvPr id="448" name="Google Shape;448;p11"/>
          <p:cNvSpPr/>
          <p:nvPr/>
        </p:nvSpPr>
        <p:spPr>
          <a:xfrm>
            <a:off x="7758894" y="1908497"/>
            <a:ext cx="25661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p:txBody>
      </p:sp>
      <p:sp>
        <p:nvSpPr>
          <p:cNvPr id="449" name="Google Shape;449;p11"/>
          <p:cNvSpPr/>
          <p:nvPr/>
        </p:nvSpPr>
        <p:spPr>
          <a:xfrm>
            <a:off x="4857750" y="2052489"/>
            <a:ext cx="1120787"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"delivery_status"</a:t>
            </a:r>
            <a:endParaRPr b="0" i="0" sz="810" u="none" cap="none" strike="noStrike">
              <a:solidFill>
                <a:schemeClr val="dk1"/>
              </a:solidFill>
              <a:latin typeface="Calibri"/>
              <a:ea typeface="Calibri"/>
              <a:cs typeface="Calibri"/>
              <a:sym typeface="Calibri"/>
            </a:endParaRPr>
          </a:p>
        </p:txBody>
      </p:sp>
      <p:sp>
        <p:nvSpPr>
          <p:cNvPr id="450" name="Google Shape;450;p11"/>
          <p:cNvSpPr/>
          <p:nvPr/>
        </p:nvSpPr>
        <p:spPr>
          <a:xfrm>
            <a:off x="5907100" y="2052489"/>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51" name="Google Shape;451;p11"/>
          <p:cNvSpPr/>
          <p:nvPr/>
        </p:nvSpPr>
        <p:spPr>
          <a:xfrm>
            <a:off x="6030553" y="2052489"/>
            <a:ext cx="44179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810"/>
              <a:buFont typeface="Courier New"/>
              <a:buNone/>
            </a:pPr>
            <a:r>
              <a:rPr b="0" i="0" lang="en-US" sz="810" u="none" cap="none" strike="noStrike">
                <a:solidFill>
                  <a:srgbClr val="FBB6CE"/>
                </a:solidFill>
                <a:latin typeface="Courier New"/>
                <a:ea typeface="Courier New"/>
                <a:cs typeface="Courier New"/>
                <a:sym typeface="Courier New"/>
              </a:rPr>
              <a:t>"sent"</a:t>
            </a:r>
            <a:endParaRPr b="0" i="0" sz="810" u="none" cap="none" strike="noStrike">
              <a:solidFill>
                <a:schemeClr val="dk1"/>
              </a:solidFill>
              <a:latin typeface="Calibri"/>
              <a:ea typeface="Calibri"/>
              <a:cs typeface="Calibri"/>
              <a:sym typeface="Calibri"/>
            </a:endParaRPr>
          </a:p>
        </p:txBody>
      </p:sp>
      <p:sp>
        <p:nvSpPr>
          <p:cNvPr id="452" name="Google Shape;452;p11"/>
          <p:cNvSpPr/>
          <p:nvPr/>
        </p:nvSpPr>
        <p:spPr>
          <a:xfrm>
            <a:off x="6400912" y="2052489"/>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53" name="Google Shape;453;p11"/>
          <p:cNvSpPr/>
          <p:nvPr/>
        </p:nvSpPr>
        <p:spPr>
          <a:xfrm>
            <a:off x="6524365" y="2052489"/>
            <a:ext cx="626976"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810"/>
              <a:buFont typeface="Courier New"/>
              <a:buNone/>
            </a:pPr>
            <a:r>
              <a:rPr b="0" i="0" lang="en-US" sz="810" u="none" cap="none" strike="noStrike">
                <a:solidFill>
                  <a:srgbClr val="81E6D9"/>
                </a:solidFill>
                <a:latin typeface="Courier New"/>
                <a:ea typeface="Courier New"/>
                <a:cs typeface="Courier New"/>
                <a:sym typeface="Courier New"/>
              </a:rPr>
              <a:t>"timeout"</a:t>
            </a:r>
            <a:endParaRPr b="0" i="0" sz="810" u="none" cap="none" strike="noStrike">
              <a:solidFill>
                <a:schemeClr val="dk1"/>
              </a:solidFill>
              <a:latin typeface="Calibri"/>
              <a:ea typeface="Calibri"/>
              <a:cs typeface="Calibri"/>
              <a:sym typeface="Calibri"/>
            </a:endParaRPr>
          </a:p>
        </p:txBody>
      </p:sp>
      <p:sp>
        <p:nvSpPr>
          <p:cNvPr id="454" name="Google Shape;454;p11"/>
          <p:cNvSpPr/>
          <p:nvPr/>
        </p:nvSpPr>
        <p:spPr>
          <a:xfrm>
            <a:off x="7079903" y="2052489"/>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
        <p:nvSpPr>
          <p:cNvPr id="455" name="Google Shape;455;p11"/>
          <p:cNvSpPr/>
          <p:nvPr/>
        </p:nvSpPr>
        <p:spPr>
          <a:xfrm>
            <a:off x="7203356" y="2052489"/>
            <a:ext cx="194890"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810"/>
              <a:buFont typeface="Courier New"/>
              <a:buNone/>
            </a:pPr>
            <a:r>
              <a:rPr b="0" i="0" lang="en-US" sz="810" u="none" cap="none" strike="noStrike">
                <a:solidFill>
                  <a:srgbClr val="90CDF4"/>
                </a:solidFill>
                <a:latin typeface="Courier New"/>
                <a:ea typeface="Courier New"/>
                <a:cs typeface="Courier New"/>
                <a:sym typeface="Courier New"/>
              </a:rPr>
              <a:t>30</a:t>
            </a:r>
            <a:endParaRPr b="0" i="0" sz="810" u="none" cap="none" strike="noStrike">
              <a:solidFill>
                <a:schemeClr val="dk1"/>
              </a:solidFill>
              <a:latin typeface="Calibri"/>
              <a:ea typeface="Calibri"/>
              <a:cs typeface="Calibri"/>
              <a:sym typeface="Calibri"/>
            </a:endParaRPr>
          </a:p>
        </p:txBody>
      </p:sp>
      <p:sp>
        <p:nvSpPr>
          <p:cNvPr id="456" name="Google Shape;456;p11"/>
          <p:cNvSpPr/>
          <p:nvPr/>
        </p:nvSpPr>
        <p:spPr>
          <a:xfrm>
            <a:off x="7326809" y="2052489"/>
            <a:ext cx="565249" cy="1160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  ]</a:t>
            </a:r>
            <a:endParaRPr b="0" i="0" sz="81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810"/>
              <a:buFont typeface="Courier New"/>
              <a:buNone/>
            </a:pPr>
            <a:r>
              <a:rPr b="0" i="0" lang="en-US" sz="810" u="none" cap="none" strike="noStrike">
                <a:solidFill>
                  <a:srgbClr val="E2E8F0"/>
                </a:solidFill>
                <a:latin typeface="Courier New"/>
                <a:ea typeface="Courier New"/>
                <a:cs typeface="Courier New"/>
                <a:sym typeface="Courier New"/>
              </a:rPr>
              <a:t>}</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descr="preencoded.png" id="462" name="Google Shape;462;p12"/>
          <p:cNvPicPr preferRelativeResize="0"/>
          <p:nvPr/>
        </p:nvPicPr>
        <p:blipFill rotWithShape="1">
          <a:blip r:embed="rId3">
            <a:alphaModFix/>
          </a:blip>
          <a:srcRect b="0" l="0" r="0" t="0"/>
          <a:stretch/>
        </p:blipFill>
        <p:spPr>
          <a:xfrm>
            <a:off x="0" y="-457200"/>
            <a:ext cx="9144000" cy="6303578"/>
          </a:xfrm>
          <a:prstGeom prst="rect">
            <a:avLst/>
          </a:prstGeom>
          <a:noFill/>
          <a:ln>
            <a:noFill/>
          </a:ln>
        </p:spPr>
      </p:pic>
      <p:sp>
        <p:nvSpPr>
          <p:cNvPr id="463" name="Google Shape;463;p12"/>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JSON Workflow: Step-by-Step Execution</a:t>
            </a:r>
            <a:endParaRPr b="0" i="0" sz="2250" u="none" cap="none" strike="noStrike">
              <a:solidFill>
                <a:schemeClr val="dk1"/>
              </a:solidFill>
              <a:latin typeface="Calibri"/>
              <a:ea typeface="Calibri"/>
              <a:cs typeface="Calibri"/>
              <a:sym typeface="Calibri"/>
            </a:endParaRPr>
          </a:p>
        </p:txBody>
      </p:sp>
      <p:sp>
        <p:nvSpPr>
          <p:cNvPr id="464" name="Google Shape;464;p12"/>
          <p:cNvSpPr/>
          <p:nvPr/>
        </p:nvSpPr>
        <p:spPr>
          <a:xfrm>
            <a:off x="485775" y="628650"/>
            <a:ext cx="1957500" cy="12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2"/>
          <p:cNvSpPr/>
          <p:nvPr/>
        </p:nvSpPr>
        <p:spPr>
          <a:xfrm>
            <a:off x="1321594" y="800100"/>
            <a:ext cx="285900" cy="2859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
          <p:cNvSpPr/>
          <p:nvPr/>
        </p:nvSpPr>
        <p:spPr>
          <a:xfrm>
            <a:off x="1321594" y="800100"/>
            <a:ext cx="357300" cy="285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900"/>
              <a:buFont typeface="Noto Sans"/>
              <a:buNone/>
            </a:pPr>
            <a:r>
              <a:rPr b="1" i="0" lang="en-US" sz="900" u="none" cap="none" strike="noStrike">
                <a:solidFill>
                  <a:srgbClr val="FFFFFF"/>
                </a:solidFill>
                <a:latin typeface="Noto Sans"/>
                <a:ea typeface="Noto Sans"/>
                <a:cs typeface="Noto Sans"/>
                <a:sym typeface="Noto Sans"/>
              </a:rPr>
              <a:t>1</a:t>
            </a:r>
            <a:endParaRPr b="0" i="0" sz="900" u="none" cap="none" strike="noStrike">
              <a:solidFill>
                <a:schemeClr val="dk1"/>
              </a:solidFill>
              <a:latin typeface="Calibri"/>
              <a:ea typeface="Calibri"/>
              <a:cs typeface="Calibri"/>
              <a:sym typeface="Calibri"/>
            </a:endParaRPr>
          </a:p>
        </p:txBody>
      </p:sp>
      <p:sp>
        <p:nvSpPr>
          <p:cNvPr id="467" name="Google Shape;467;p12"/>
          <p:cNvSpPr/>
          <p:nvPr/>
        </p:nvSpPr>
        <p:spPr>
          <a:xfrm>
            <a:off x="657225" y="120015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Parse Workflow</a:t>
            </a:r>
            <a:endParaRPr b="0" i="0" sz="900" u="none" cap="none" strike="noStrike">
              <a:solidFill>
                <a:schemeClr val="dk1"/>
              </a:solidFill>
              <a:latin typeface="Calibri"/>
              <a:ea typeface="Calibri"/>
              <a:cs typeface="Calibri"/>
              <a:sym typeface="Calibri"/>
            </a:endParaRPr>
          </a:p>
        </p:txBody>
      </p:sp>
      <p:sp>
        <p:nvSpPr>
          <p:cNvPr id="468" name="Google Shape;468;p12"/>
          <p:cNvSpPr/>
          <p:nvPr/>
        </p:nvSpPr>
        <p:spPr>
          <a:xfrm>
            <a:off x="657225" y="1428750"/>
            <a:ext cx="1686000" cy="272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Load and validate JSON workflow definition</a:t>
            </a:r>
            <a:endParaRPr b="0" i="0" sz="765" u="none" cap="none" strike="noStrike">
              <a:solidFill>
                <a:schemeClr val="dk1"/>
              </a:solidFill>
              <a:latin typeface="Calibri"/>
              <a:ea typeface="Calibri"/>
              <a:cs typeface="Calibri"/>
              <a:sym typeface="Calibri"/>
            </a:endParaRPr>
          </a:p>
        </p:txBody>
      </p:sp>
      <p:sp>
        <p:nvSpPr>
          <p:cNvPr id="469" name="Google Shape;469;p12"/>
          <p:cNvSpPr/>
          <p:nvPr/>
        </p:nvSpPr>
        <p:spPr>
          <a:xfrm>
            <a:off x="2557463" y="628650"/>
            <a:ext cx="1957500" cy="12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2"/>
          <p:cNvSpPr/>
          <p:nvPr/>
        </p:nvSpPr>
        <p:spPr>
          <a:xfrm>
            <a:off x="3393281" y="800100"/>
            <a:ext cx="285900" cy="2859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2"/>
          <p:cNvSpPr/>
          <p:nvPr/>
        </p:nvSpPr>
        <p:spPr>
          <a:xfrm>
            <a:off x="3393281" y="800100"/>
            <a:ext cx="357300" cy="285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900"/>
              <a:buFont typeface="Noto Sans"/>
              <a:buNone/>
            </a:pPr>
            <a:r>
              <a:rPr b="1" i="0" lang="en-US" sz="900" u="none" cap="none" strike="noStrike">
                <a:solidFill>
                  <a:srgbClr val="FFFFFF"/>
                </a:solidFill>
                <a:latin typeface="Noto Sans"/>
                <a:ea typeface="Noto Sans"/>
                <a:cs typeface="Noto Sans"/>
                <a:sym typeface="Noto Sans"/>
              </a:rPr>
              <a:t>2</a:t>
            </a:r>
            <a:endParaRPr b="0" i="0" sz="900" u="none" cap="none" strike="noStrike">
              <a:solidFill>
                <a:schemeClr val="dk1"/>
              </a:solidFill>
              <a:latin typeface="Calibri"/>
              <a:ea typeface="Calibri"/>
              <a:cs typeface="Calibri"/>
              <a:sym typeface="Calibri"/>
            </a:endParaRPr>
          </a:p>
        </p:txBody>
      </p:sp>
      <p:sp>
        <p:nvSpPr>
          <p:cNvPr id="472" name="Google Shape;472;p12"/>
          <p:cNvSpPr/>
          <p:nvPr/>
        </p:nvSpPr>
        <p:spPr>
          <a:xfrm>
            <a:off x="2728913" y="120015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Resolve Dependencies</a:t>
            </a:r>
            <a:endParaRPr b="0" i="0" sz="900" u="none" cap="none" strike="noStrike">
              <a:solidFill>
                <a:schemeClr val="dk1"/>
              </a:solidFill>
              <a:latin typeface="Calibri"/>
              <a:ea typeface="Calibri"/>
              <a:cs typeface="Calibri"/>
              <a:sym typeface="Calibri"/>
            </a:endParaRPr>
          </a:p>
        </p:txBody>
      </p:sp>
      <p:sp>
        <p:nvSpPr>
          <p:cNvPr id="473" name="Google Shape;473;p12"/>
          <p:cNvSpPr/>
          <p:nvPr/>
        </p:nvSpPr>
        <p:spPr>
          <a:xfrm>
            <a:off x="2728913" y="1428750"/>
            <a:ext cx="1686000" cy="272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Build execution graph based on task dependencies</a:t>
            </a:r>
            <a:endParaRPr b="0" i="0" sz="765" u="none" cap="none" strike="noStrike">
              <a:solidFill>
                <a:schemeClr val="dk1"/>
              </a:solidFill>
              <a:latin typeface="Calibri"/>
              <a:ea typeface="Calibri"/>
              <a:cs typeface="Calibri"/>
              <a:sym typeface="Calibri"/>
            </a:endParaRPr>
          </a:p>
        </p:txBody>
      </p:sp>
      <p:sp>
        <p:nvSpPr>
          <p:cNvPr id="474" name="Google Shape;474;p12"/>
          <p:cNvSpPr/>
          <p:nvPr/>
        </p:nvSpPr>
        <p:spPr>
          <a:xfrm>
            <a:off x="4629150" y="628650"/>
            <a:ext cx="1957500" cy="12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2"/>
          <p:cNvSpPr/>
          <p:nvPr/>
        </p:nvSpPr>
        <p:spPr>
          <a:xfrm>
            <a:off x="5464969" y="800100"/>
            <a:ext cx="285900" cy="2859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2"/>
          <p:cNvSpPr/>
          <p:nvPr/>
        </p:nvSpPr>
        <p:spPr>
          <a:xfrm>
            <a:off x="5464969" y="800100"/>
            <a:ext cx="357300" cy="285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900"/>
              <a:buFont typeface="Noto Sans"/>
              <a:buNone/>
            </a:pPr>
            <a:r>
              <a:rPr b="1" i="0" lang="en-US" sz="900" u="none" cap="none" strike="noStrike">
                <a:solidFill>
                  <a:srgbClr val="FFFFFF"/>
                </a:solidFill>
                <a:latin typeface="Noto Sans"/>
                <a:ea typeface="Noto Sans"/>
                <a:cs typeface="Noto Sans"/>
                <a:sym typeface="Noto Sans"/>
              </a:rPr>
              <a:t>3</a:t>
            </a:r>
            <a:endParaRPr b="0" i="0" sz="900" u="none" cap="none" strike="noStrike">
              <a:solidFill>
                <a:schemeClr val="dk1"/>
              </a:solidFill>
              <a:latin typeface="Calibri"/>
              <a:ea typeface="Calibri"/>
              <a:cs typeface="Calibri"/>
              <a:sym typeface="Calibri"/>
            </a:endParaRPr>
          </a:p>
        </p:txBody>
      </p:sp>
      <p:sp>
        <p:nvSpPr>
          <p:cNvPr id="477" name="Google Shape;477;p12"/>
          <p:cNvSpPr/>
          <p:nvPr/>
        </p:nvSpPr>
        <p:spPr>
          <a:xfrm>
            <a:off x="4800600" y="120015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Execute Tasks</a:t>
            </a:r>
            <a:endParaRPr b="0" i="0" sz="900" u="none" cap="none" strike="noStrike">
              <a:solidFill>
                <a:schemeClr val="dk1"/>
              </a:solidFill>
              <a:latin typeface="Calibri"/>
              <a:ea typeface="Calibri"/>
              <a:cs typeface="Calibri"/>
              <a:sym typeface="Calibri"/>
            </a:endParaRPr>
          </a:p>
        </p:txBody>
      </p:sp>
      <p:sp>
        <p:nvSpPr>
          <p:cNvPr id="478" name="Google Shape;478;p12"/>
          <p:cNvSpPr/>
          <p:nvPr/>
        </p:nvSpPr>
        <p:spPr>
          <a:xfrm>
            <a:off x="4800600" y="1428750"/>
            <a:ext cx="1686000" cy="272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Run tasks in dependency order with validation</a:t>
            </a:r>
            <a:endParaRPr b="0" i="0" sz="765" u="none" cap="none" strike="noStrike">
              <a:solidFill>
                <a:schemeClr val="dk1"/>
              </a:solidFill>
              <a:latin typeface="Calibri"/>
              <a:ea typeface="Calibri"/>
              <a:cs typeface="Calibri"/>
              <a:sym typeface="Calibri"/>
            </a:endParaRPr>
          </a:p>
        </p:txBody>
      </p:sp>
      <p:sp>
        <p:nvSpPr>
          <p:cNvPr id="479" name="Google Shape;479;p12"/>
          <p:cNvSpPr/>
          <p:nvPr/>
        </p:nvSpPr>
        <p:spPr>
          <a:xfrm>
            <a:off x="6700838" y="628650"/>
            <a:ext cx="1957500" cy="12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2"/>
          <p:cNvSpPr/>
          <p:nvPr/>
        </p:nvSpPr>
        <p:spPr>
          <a:xfrm>
            <a:off x="7536656" y="800100"/>
            <a:ext cx="285900" cy="2859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2"/>
          <p:cNvSpPr/>
          <p:nvPr/>
        </p:nvSpPr>
        <p:spPr>
          <a:xfrm>
            <a:off x="7536656" y="800100"/>
            <a:ext cx="357300" cy="285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900"/>
              <a:buFont typeface="Noto Sans"/>
              <a:buNone/>
            </a:pPr>
            <a:r>
              <a:rPr b="1" i="0" lang="en-US" sz="900" u="none" cap="none" strike="noStrike">
                <a:solidFill>
                  <a:srgbClr val="FFFFFF"/>
                </a:solidFill>
                <a:latin typeface="Noto Sans"/>
                <a:ea typeface="Noto Sans"/>
                <a:cs typeface="Noto Sans"/>
                <a:sym typeface="Noto Sans"/>
              </a:rPr>
              <a:t>4</a:t>
            </a:r>
            <a:endParaRPr b="0" i="0" sz="900" u="none" cap="none" strike="noStrike">
              <a:solidFill>
                <a:schemeClr val="dk1"/>
              </a:solidFill>
              <a:latin typeface="Calibri"/>
              <a:ea typeface="Calibri"/>
              <a:cs typeface="Calibri"/>
              <a:sym typeface="Calibri"/>
            </a:endParaRPr>
          </a:p>
        </p:txBody>
      </p:sp>
      <p:sp>
        <p:nvSpPr>
          <p:cNvPr id="482" name="Google Shape;482;p12"/>
          <p:cNvSpPr/>
          <p:nvPr/>
        </p:nvSpPr>
        <p:spPr>
          <a:xfrm>
            <a:off x="6872288" y="120015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Monitor &amp; Report</a:t>
            </a:r>
            <a:endParaRPr b="0" i="0" sz="900" u="none" cap="none" strike="noStrike">
              <a:solidFill>
                <a:schemeClr val="dk1"/>
              </a:solidFill>
              <a:latin typeface="Calibri"/>
              <a:ea typeface="Calibri"/>
              <a:cs typeface="Calibri"/>
              <a:sym typeface="Calibri"/>
            </a:endParaRPr>
          </a:p>
        </p:txBody>
      </p:sp>
      <p:sp>
        <p:nvSpPr>
          <p:cNvPr id="483" name="Google Shape;483;p12"/>
          <p:cNvSpPr/>
          <p:nvPr/>
        </p:nvSpPr>
        <p:spPr>
          <a:xfrm>
            <a:off x="6872288" y="1428750"/>
            <a:ext cx="1686000" cy="272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Track progress and handle failures gracefully</a:t>
            </a:r>
            <a:endParaRPr b="0" i="0" sz="765" u="none" cap="none" strike="noStrike">
              <a:solidFill>
                <a:schemeClr val="dk1"/>
              </a:solidFill>
              <a:latin typeface="Calibri"/>
              <a:ea typeface="Calibri"/>
              <a:cs typeface="Calibri"/>
              <a:sym typeface="Calibri"/>
            </a:endParaRPr>
          </a:p>
        </p:txBody>
      </p:sp>
      <p:sp>
        <p:nvSpPr>
          <p:cNvPr id="484" name="Google Shape;484;p12"/>
          <p:cNvSpPr/>
          <p:nvPr/>
        </p:nvSpPr>
        <p:spPr>
          <a:xfrm>
            <a:off x="428625" y="2100821"/>
            <a:ext cx="8286900" cy="331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85" name="Google Shape;485;p12"/>
          <p:cNvPicPr preferRelativeResize="0"/>
          <p:nvPr/>
        </p:nvPicPr>
        <p:blipFill rotWithShape="1">
          <a:blip r:embed="rId4">
            <a:alphaModFix/>
          </a:blip>
          <a:srcRect b="0" l="0" r="0" t="0"/>
          <a:stretch/>
        </p:blipFill>
        <p:spPr>
          <a:xfrm>
            <a:off x="657225" y="2372283"/>
            <a:ext cx="214313" cy="171450"/>
          </a:xfrm>
          <a:prstGeom prst="rect">
            <a:avLst/>
          </a:prstGeom>
          <a:noFill/>
          <a:ln>
            <a:noFill/>
          </a:ln>
        </p:spPr>
      </p:pic>
      <p:sp>
        <p:nvSpPr>
          <p:cNvPr id="486" name="Google Shape;486;p12"/>
          <p:cNvSpPr/>
          <p:nvPr/>
        </p:nvSpPr>
        <p:spPr>
          <a:xfrm>
            <a:off x="928688" y="2329421"/>
            <a:ext cx="3389400" cy="25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Example: E-commerce Order Processing</a:t>
            </a:r>
            <a:endParaRPr b="0" i="0" sz="1350" u="none" cap="none" strike="noStrike">
              <a:solidFill>
                <a:schemeClr val="dk1"/>
              </a:solidFill>
              <a:latin typeface="Calibri"/>
              <a:ea typeface="Calibri"/>
              <a:cs typeface="Calibri"/>
              <a:sym typeface="Calibri"/>
            </a:endParaRPr>
          </a:p>
        </p:txBody>
      </p:sp>
      <p:sp>
        <p:nvSpPr>
          <p:cNvPr id="487" name="Google Shape;487;p12"/>
          <p:cNvSpPr/>
          <p:nvPr/>
        </p:nvSpPr>
        <p:spPr>
          <a:xfrm>
            <a:off x="657225" y="2700896"/>
            <a:ext cx="2533500" cy="753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2"/>
          <p:cNvSpPr/>
          <p:nvPr/>
        </p:nvSpPr>
        <p:spPr>
          <a:xfrm>
            <a:off x="657225" y="2700896"/>
            <a:ext cx="28500" cy="7533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2"/>
          <p:cNvSpPr/>
          <p:nvPr/>
        </p:nvSpPr>
        <p:spPr>
          <a:xfrm>
            <a:off x="771525" y="2815196"/>
            <a:ext cx="23766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720"/>
              <a:buFont typeface="Noto Sans"/>
              <a:buNone/>
            </a:pPr>
            <a:r>
              <a:rPr b="1" i="0" lang="en-US" sz="720" u="none" cap="none" strike="noStrike">
                <a:solidFill>
                  <a:srgbClr val="667EEA"/>
                </a:solidFill>
                <a:latin typeface="Noto Sans"/>
                <a:ea typeface="Noto Sans"/>
                <a:cs typeface="Noto Sans"/>
                <a:sym typeface="Noto Sans"/>
              </a:rPr>
              <a:t>validate_order</a:t>
            </a:r>
            <a:endParaRPr b="0" i="0" sz="720" u="none" cap="none" strike="noStrike">
              <a:solidFill>
                <a:schemeClr val="dk1"/>
              </a:solidFill>
              <a:latin typeface="Calibri"/>
              <a:ea typeface="Calibri"/>
              <a:cs typeface="Calibri"/>
              <a:sym typeface="Calibri"/>
            </a:endParaRPr>
          </a:p>
        </p:txBody>
      </p:sp>
      <p:sp>
        <p:nvSpPr>
          <p:cNvPr id="490" name="Google Shape;490;p12"/>
          <p:cNvSpPr/>
          <p:nvPr/>
        </p:nvSpPr>
        <p:spPr>
          <a:xfrm>
            <a:off x="771525" y="3009500"/>
            <a:ext cx="2376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Validate Order</a:t>
            </a:r>
            <a:endParaRPr b="0" i="0" sz="810" u="none" cap="none" strike="noStrike">
              <a:solidFill>
                <a:schemeClr val="dk1"/>
              </a:solidFill>
              <a:latin typeface="Calibri"/>
              <a:ea typeface="Calibri"/>
              <a:cs typeface="Calibri"/>
              <a:sym typeface="Calibri"/>
            </a:endParaRPr>
          </a:p>
        </p:txBody>
      </p:sp>
      <p:sp>
        <p:nvSpPr>
          <p:cNvPr id="491" name="Google Shape;491;p12"/>
          <p:cNvSpPr/>
          <p:nvPr/>
        </p:nvSpPr>
        <p:spPr>
          <a:xfrm>
            <a:off x="771525" y="3220938"/>
            <a:ext cx="2376600" cy="11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Check inventory, pricing, and customer data</a:t>
            </a:r>
            <a:endParaRPr b="0" i="0" sz="720" u="none" cap="none" strike="noStrike">
              <a:solidFill>
                <a:schemeClr val="dk1"/>
              </a:solidFill>
              <a:latin typeface="Calibri"/>
              <a:ea typeface="Calibri"/>
              <a:cs typeface="Calibri"/>
              <a:sym typeface="Calibri"/>
            </a:endParaRPr>
          </a:p>
        </p:txBody>
      </p:sp>
      <p:pic>
        <p:nvPicPr>
          <p:cNvPr descr="preencoded.png" id="492" name="Google Shape;492;p12"/>
          <p:cNvPicPr preferRelativeResize="0"/>
          <p:nvPr/>
        </p:nvPicPr>
        <p:blipFill rotWithShape="1">
          <a:blip r:embed="rId5">
            <a:alphaModFix/>
          </a:blip>
          <a:srcRect b="0" l="0" r="0" t="0"/>
          <a:stretch/>
        </p:blipFill>
        <p:spPr>
          <a:xfrm>
            <a:off x="4512143" y="3008914"/>
            <a:ext cx="119658" cy="137154"/>
          </a:xfrm>
          <a:prstGeom prst="rect">
            <a:avLst/>
          </a:prstGeom>
          <a:noFill/>
          <a:ln>
            <a:noFill/>
          </a:ln>
        </p:spPr>
      </p:pic>
      <p:sp>
        <p:nvSpPr>
          <p:cNvPr id="493" name="Google Shape;493;p12"/>
          <p:cNvSpPr/>
          <p:nvPr/>
        </p:nvSpPr>
        <p:spPr>
          <a:xfrm>
            <a:off x="5953116" y="2700896"/>
            <a:ext cx="2533500" cy="753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2"/>
          <p:cNvSpPr/>
          <p:nvPr/>
        </p:nvSpPr>
        <p:spPr>
          <a:xfrm>
            <a:off x="5953116" y="2700896"/>
            <a:ext cx="28500" cy="7533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2"/>
          <p:cNvSpPr/>
          <p:nvPr/>
        </p:nvSpPr>
        <p:spPr>
          <a:xfrm>
            <a:off x="6067416" y="2815196"/>
            <a:ext cx="23766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720"/>
              <a:buFont typeface="Noto Sans"/>
              <a:buNone/>
            </a:pPr>
            <a:r>
              <a:rPr b="1" i="0" lang="en-US" sz="720" u="none" cap="none" strike="noStrike">
                <a:solidFill>
                  <a:srgbClr val="667EEA"/>
                </a:solidFill>
                <a:latin typeface="Noto Sans"/>
                <a:ea typeface="Noto Sans"/>
                <a:cs typeface="Noto Sans"/>
                <a:sym typeface="Noto Sans"/>
              </a:rPr>
              <a:t>process_payment</a:t>
            </a:r>
            <a:endParaRPr b="0" i="0" sz="720" u="none" cap="none" strike="noStrike">
              <a:solidFill>
                <a:schemeClr val="dk1"/>
              </a:solidFill>
              <a:latin typeface="Calibri"/>
              <a:ea typeface="Calibri"/>
              <a:cs typeface="Calibri"/>
              <a:sym typeface="Calibri"/>
            </a:endParaRPr>
          </a:p>
        </p:txBody>
      </p:sp>
      <p:sp>
        <p:nvSpPr>
          <p:cNvPr id="496" name="Google Shape;496;p12"/>
          <p:cNvSpPr/>
          <p:nvPr/>
        </p:nvSpPr>
        <p:spPr>
          <a:xfrm>
            <a:off x="6067416" y="3009500"/>
            <a:ext cx="2376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Process Payment</a:t>
            </a:r>
            <a:endParaRPr b="0" i="0" sz="810" u="none" cap="none" strike="noStrike">
              <a:solidFill>
                <a:schemeClr val="dk1"/>
              </a:solidFill>
              <a:latin typeface="Calibri"/>
              <a:ea typeface="Calibri"/>
              <a:cs typeface="Calibri"/>
              <a:sym typeface="Calibri"/>
            </a:endParaRPr>
          </a:p>
        </p:txBody>
      </p:sp>
      <p:sp>
        <p:nvSpPr>
          <p:cNvPr id="497" name="Google Shape;497;p12"/>
          <p:cNvSpPr/>
          <p:nvPr/>
        </p:nvSpPr>
        <p:spPr>
          <a:xfrm>
            <a:off x="6067416" y="3220938"/>
            <a:ext cx="2376600" cy="11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Charge customer and update financial records</a:t>
            </a:r>
            <a:endParaRPr b="0" i="0" sz="720" u="none" cap="none" strike="noStrike">
              <a:solidFill>
                <a:schemeClr val="dk1"/>
              </a:solidFill>
              <a:latin typeface="Calibri"/>
              <a:ea typeface="Calibri"/>
              <a:cs typeface="Calibri"/>
              <a:sym typeface="Calibri"/>
            </a:endParaRPr>
          </a:p>
        </p:txBody>
      </p:sp>
      <p:sp>
        <p:nvSpPr>
          <p:cNvPr id="498" name="Google Shape;498;p12"/>
          <p:cNvSpPr/>
          <p:nvPr/>
        </p:nvSpPr>
        <p:spPr>
          <a:xfrm>
            <a:off x="657225" y="3568415"/>
            <a:ext cx="2533500" cy="753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p:nvPr/>
        </p:nvSpPr>
        <p:spPr>
          <a:xfrm>
            <a:off x="657225" y="3568415"/>
            <a:ext cx="28500" cy="7533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p:nvPr/>
        </p:nvSpPr>
        <p:spPr>
          <a:xfrm>
            <a:off x="771525" y="3682715"/>
            <a:ext cx="23766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720"/>
              <a:buFont typeface="Noto Sans"/>
              <a:buNone/>
            </a:pPr>
            <a:r>
              <a:rPr b="1" i="0" lang="en-US" sz="720" u="none" cap="none" strike="noStrike">
                <a:solidFill>
                  <a:srgbClr val="667EEA"/>
                </a:solidFill>
                <a:latin typeface="Noto Sans"/>
                <a:ea typeface="Noto Sans"/>
                <a:cs typeface="Noto Sans"/>
                <a:sym typeface="Noto Sans"/>
              </a:rPr>
              <a:t>update_inventory</a:t>
            </a:r>
            <a:endParaRPr b="0" i="0" sz="720" u="none" cap="none" strike="noStrike">
              <a:solidFill>
                <a:schemeClr val="dk1"/>
              </a:solidFill>
              <a:latin typeface="Calibri"/>
              <a:ea typeface="Calibri"/>
              <a:cs typeface="Calibri"/>
              <a:sym typeface="Calibri"/>
            </a:endParaRPr>
          </a:p>
        </p:txBody>
      </p:sp>
      <p:sp>
        <p:nvSpPr>
          <p:cNvPr id="501" name="Google Shape;501;p12"/>
          <p:cNvSpPr/>
          <p:nvPr/>
        </p:nvSpPr>
        <p:spPr>
          <a:xfrm>
            <a:off x="771525" y="3877019"/>
            <a:ext cx="2376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Update Inventory</a:t>
            </a:r>
            <a:endParaRPr b="0" i="0" sz="810" u="none" cap="none" strike="noStrike">
              <a:solidFill>
                <a:schemeClr val="dk1"/>
              </a:solidFill>
              <a:latin typeface="Calibri"/>
              <a:ea typeface="Calibri"/>
              <a:cs typeface="Calibri"/>
              <a:sym typeface="Calibri"/>
            </a:endParaRPr>
          </a:p>
        </p:txBody>
      </p:sp>
      <p:sp>
        <p:nvSpPr>
          <p:cNvPr id="502" name="Google Shape;502;p12"/>
          <p:cNvSpPr/>
          <p:nvPr/>
        </p:nvSpPr>
        <p:spPr>
          <a:xfrm>
            <a:off x="771525" y="4088457"/>
            <a:ext cx="2376600" cy="11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Reduce stock levels and trigger reorder if needed</a:t>
            </a:r>
            <a:endParaRPr b="0" i="0" sz="720" u="none" cap="none" strike="noStrike">
              <a:solidFill>
                <a:schemeClr val="dk1"/>
              </a:solidFill>
              <a:latin typeface="Calibri"/>
              <a:ea typeface="Calibri"/>
              <a:cs typeface="Calibri"/>
              <a:sym typeface="Calibri"/>
            </a:endParaRPr>
          </a:p>
        </p:txBody>
      </p:sp>
      <p:pic>
        <p:nvPicPr>
          <p:cNvPr descr="preencoded.png" id="503" name="Google Shape;503;p12"/>
          <p:cNvPicPr preferRelativeResize="0"/>
          <p:nvPr/>
        </p:nvPicPr>
        <p:blipFill rotWithShape="1">
          <a:blip r:embed="rId6">
            <a:alphaModFix/>
          </a:blip>
          <a:srcRect b="0" l="0" r="0" t="0"/>
          <a:stretch/>
        </p:blipFill>
        <p:spPr>
          <a:xfrm>
            <a:off x="4512143" y="3876433"/>
            <a:ext cx="119658" cy="137154"/>
          </a:xfrm>
          <a:prstGeom prst="rect">
            <a:avLst/>
          </a:prstGeom>
          <a:noFill/>
          <a:ln>
            <a:noFill/>
          </a:ln>
        </p:spPr>
      </p:pic>
      <p:sp>
        <p:nvSpPr>
          <p:cNvPr id="504" name="Google Shape;504;p12"/>
          <p:cNvSpPr/>
          <p:nvPr/>
        </p:nvSpPr>
        <p:spPr>
          <a:xfrm>
            <a:off x="5953116" y="3568415"/>
            <a:ext cx="2533500" cy="753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p:nvPr/>
        </p:nvSpPr>
        <p:spPr>
          <a:xfrm>
            <a:off x="5953116" y="3568415"/>
            <a:ext cx="28500" cy="7533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2"/>
          <p:cNvSpPr/>
          <p:nvPr/>
        </p:nvSpPr>
        <p:spPr>
          <a:xfrm>
            <a:off x="6067416" y="3682715"/>
            <a:ext cx="23766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720"/>
              <a:buFont typeface="Noto Sans"/>
              <a:buNone/>
            </a:pPr>
            <a:r>
              <a:rPr b="1" i="0" lang="en-US" sz="720" u="none" cap="none" strike="noStrike">
                <a:solidFill>
                  <a:srgbClr val="667EEA"/>
                </a:solidFill>
                <a:latin typeface="Noto Sans"/>
                <a:ea typeface="Noto Sans"/>
                <a:cs typeface="Noto Sans"/>
                <a:sym typeface="Noto Sans"/>
              </a:rPr>
              <a:t>ship_order</a:t>
            </a:r>
            <a:endParaRPr b="0" i="0" sz="720" u="none" cap="none" strike="noStrike">
              <a:solidFill>
                <a:schemeClr val="dk1"/>
              </a:solidFill>
              <a:latin typeface="Calibri"/>
              <a:ea typeface="Calibri"/>
              <a:cs typeface="Calibri"/>
              <a:sym typeface="Calibri"/>
            </a:endParaRPr>
          </a:p>
        </p:txBody>
      </p:sp>
      <p:sp>
        <p:nvSpPr>
          <p:cNvPr id="507" name="Google Shape;507;p12"/>
          <p:cNvSpPr/>
          <p:nvPr/>
        </p:nvSpPr>
        <p:spPr>
          <a:xfrm>
            <a:off x="6067416" y="3877019"/>
            <a:ext cx="2376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Ship Order</a:t>
            </a:r>
            <a:endParaRPr b="0" i="0" sz="810" u="none" cap="none" strike="noStrike">
              <a:solidFill>
                <a:schemeClr val="dk1"/>
              </a:solidFill>
              <a:latin typeface="Calibri"/>
              <a:ea typeface="Calibri"/>
              <a:cs typeface="Calibri"/>
              <a:sym typeface="Calibri"/>
            </a:endParaRPr>
          </a:p>
        </p:txBody>
      </p:sp>
      <p:sp>
        <p:nvSpPr>
          <p:cNvPr id="508" name="Google Shape;508;p12"/>
          <p:cNvSpPr/>
          <p:nvPr/>
        </p:nvSpPr>
        <p:spPr>
          <a:xfrm>
            <a:off x="6067416" y="4088457"/>
            <a:ext cx="2376600" cy="11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Generate shipping label and notify logistics</a:t>
            </a:r>
            <a:endParaRPr b="0" i="0" sz="720" u="none" cap="none" strike="noStrike">
              <a:solidFill>
                <a:schemeClr val="dk1"/>
              </a:solidFill>
              <a:latin typeface="Calibri"/>
              <a:ea typeface="Calibri"/>
              <a:cs typeface="Calibri"/>
              <a:sym typeface="Calibri"/>
            </a:endParaRPr>
          </a:p>
        </p:txBody>
      </p:sp>
      <p:sp>
        <p:nvSpPr>
          <p:cNvPr id="509" name="Google Shape;509;p12"/>
          <p:cNvSpPr/>
          <p:nvPr/>
        </p:nvSpPr>
        <p:spPr>
          <a:xfrm>
            <a:off x="657225" y="4435934"/>
            <a:ext cx="2533500" cy="753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p:nvPr/>
        </p:nvSpPr>
        <p:spPr>
          <a:xfrm>
            <a:off x="657225" y="4435934"/>
            <a:ext cx="28500" cy="7533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p:nvPr/>
        </p:nvSpPr>
        <p:spPr>
          <a:xfrm>
            <a:off x="771525" y="4550234"/>
            <a:ext cx="23766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720"/>
              <a:buFont typeface="Noto Sans"/>
              <a:buNone/>
            </a:pPr>
            <a:r>
              <a:rPr b="1" i="0" lang="en-US" sz="720" u="none" cap="none" strike="noStrike">
                <a:solidFill>
                  <a:srgbClr val="667EEA"/>
                </a:solidFill>
                <a:latin typeface="Noto Sans"/>
                <a:ea typeface="Noto Sans"/>
                <a:cs typeface="Noto Sans"/>
                <a:sym typeface="Noto Sans"/>
              </a:rPr>
              <a:t>send_confirmation</a:t>
            </a:r>
            <a:endParaRPr b="0" i="0" sz="720" u="none" cap="none" strike="noStrike">
              <a:solidFill>
                <a:schemeClr val="dk1"/>
              </a:solidFill>
              <a:latin typeface="Calibri"/>
              <a:ea typeface="Calibri"/>
              <a:cs typeface="Calibri"/>
              <a:sym typeface="Calibri"/>
            </a:endParaRPr>
          </a:p>
        </p:txBody>
      </p:sp>
      <p:sp>
        <p:nvSpPr>
          <p:cNvPr id="512" name="Google Shape;512;p12"/>
          <p:cNvSpPr/>
          <p:nvPr/>
        </p:nvSpPr>
        <p:spPr>
          <a:xfrm>
            <a:off x="771525" y="4744538"/>
            <a:ext cx="2376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Send Confirmation</a:t>
            </a:r>
            <a:endParaRPr b="0" i="0" sz="810" u="none" cap="none" strike="noStrike">
              <a:solidFill>
                <a:schemeClr val="dk1"/>
              </a:solidFill>
              <a:latin typeface="Calibri"/>
              <a:ea typeface="Calibri"/>
              <a:cs typeface="Calibri"/>
              <a:sym typeface="Calibri"/>
            </a:endParaRPr>
          </a:p>
        </p:txBody>
      </p:sp>
      <p:sp>
        <p:nvSpPr>
          <p:cNvPr id="513" name="Google Shape;513;p12"/>
          <p:cNvSpPr/>
          <p:nvPr/>
        </p:nvSpPr>
        <p:spPr>
          <a:xfrm>
            <a:off x="771525" y="4955977"/>
            <a:ext cx="2376600" cy="11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Email customer with order details and tracking</a:t>
            </a:r>
            <a:endParaRPr b="0" i="0" sz="720" u="none" cap="none" strike="noStrike">
              <a:solidFill>
                <a:schemeClr val="dk1"/>
              </a:solidFill>
              <a:latin typeface="Calibri"/>
              <a:ea typeface="Calibri"/>
              <a:cs typeface="Calibri"/>
              <a:sym typeface="Calibri"/>
            </a:endParaRPr>
          </a:p>
        </p:txBody>
      </p:sp>
      <p:pic>
        <p:nvPicPr>
          <p:cNvPr descr="preencoded.png" id="514" name="Google Shape;514;p12"/>
          <p:cNvPicPr preferRelativeResize="0"/>
          <p:nvPr/>
        </p:nvPicPr>
        <p:blipFill rotWithShape="1">
          <a:blip r:embed="rId7">
            <a:alphaModFix/>
          </a:blip>
          <a:srcRect b="0" l="0" r="0" t="0"/>
          <a:stretch/>
        </p:blipFill>
        <p:spPr>
          <a:xfrm>
            <a:off x="4512143" y="4743952"/>
            <a:ext cx="119658" cy="137154"/>
          </a:xfrm>
          <a:prstGeom prst="rect">
            <a:avLst/>
          </a:prstGeom>
          <a:noFill/>
          <a:ln>
            <a:noFill/>
          </a:ln>
        </p:spPr>
      </p:pic>
      <p:sp>
        <p:nvSpPr>
          <p:cNvPr id="515" name="Google Shape;515;p12"/>
          <p:cNvSpPr/>
          <p:nvPr/>
        </p:nvSpPr>
        <p:spPr>
          <a:xfrm>
            <a:off x="5953116" y="4435934"/>
            <a:ext cx="2533500" cy="753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p:nvPr/>
        </p:nvSpPr>
        <p:spPr>
          <a:xfrm>
            <a:off x="5953116" y="4435934"/>
            <a:ext cx="28500" cy="7533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p:nvPr/>
        </p:nvSpPr>
        <p:spPr>
          <a:xfrm>
            <a:off x="6067416" y="4550234"/>
            <a:ext cx="23766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720"/>
              <a:buFont typeface="Noto Sans"/>
              <a:buNone/>
            </a:pPr>
            <a:r>
              <a:rPr b="1" i="0" lang="en-US" sz="720" u="none" cap="none" strike="noStrike">
                <a:solidFill>
                  <a:srgbClr val="667EEA"/>
                </a:solidFill>
                <a:latin typeface="Noto Sans"/>
                <a:ea typeface="Noto Sans"/>
                <a:cs typeface="Noto Sans"/>
                <a:sym typeface="Noto Sans"/>
              </a:rPr>
              <a:t>complete_order</a:t>
            </a:r>
            <a:endParaRPr b="0" i="0" sz="720" u="none" cap="none" strike="noStrike">
              <a:solidFill>
                <a:schemeClr val="dk1"/>
              </a:solidFill>
              <a:latin typeface="Calibri"/>
              <a:ea typeface="Calibri"/>
              <a:cs typeface="Calibri"/>
              <a:sym typeface="Calibri"/>
            </a:endParaRPr>
          </a:p>
        </p:txBody>
      </p:sp>
      <p:sp>
        <p:nvSpPr>
          <p:cNvPr id="518" name="Google Shape;518;p12"/>
          <p:cNvSpPr/>
          <p:nvPr/>
        </p:nvSpPr>
        <p:spPr>
          <a:xfrm>
            <a:off x="6067416" y="4744538"/>
            <a:ext cx="2376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Complete Order</a:t>
            </a:r>
            <a:endParaRPr b="0" i="0" sz="810" u="none" cap="none" strike="noStrike">
              <a:solidFill>
                <a:schemeClr val="dk1"/>
              </a:solidFill>
              <a:latin typeface="Calibri"/>
              <a:ea typeface="Calibri"/>
              <a:cs typeface="Calibri"/>
              <a:sym typeface="Calibri"/>
            </a:endParaRPr>
          </a:p>
        </p:txBody>
      </p:sp>
      <p:sp>
        <p:nvSpPr>
          <p:cNvPr id="519" name="Google Shape;519;p12"/>
          <p:cNvSpPr/>
          <p:nvPr/>
        </p:nvSpPr>
        <p:spPr>
          <a:xfrm>
            <a:off x="6067416" y="4955977"/>
            <a:ext cx="2376600" cy="11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Mark order as fulfilled and update analytics</a:t>
            </a:r>
            <a:endParaRPr b="0" i="0" sz="720" u="none" cap="none" strike="noStrike">
              <a:solidFill>
                <a:schemeClr val="dk1"/>
              </a:solidFill>
              <a:latin typeface="Calibri"/>
              <a:ea typeface="Calibri"/>
              <a:cs typeface="Calibri"/>
              <a:sym typeface="Calibri"/>
            </a:endParaRPr>
          </a:p>
        </p:txBody>
      </p:sp>
      <p:pic>
        <p:nvPicPr>
          <p:cNvPr descr="preencoded.png" id="520" name="Google Shape;520;p12"/>
          <p:cNvPicPr preferRelativeResize="0"/>
          <p:nvPr/>
        </p:nvPicPr>
        <p:blipFill rotWithShape="1">
          <a:blip r:embed="rId8">
            <a:alphaModFix/>
          </a:blip>
          <a:srcRect b="0" l="0" r="0" t="0"/>
          <a:stretch/>
        </p:blipFill>
        <p:spPr>
          <a:xfrm>
            <a:off x="2457450" y="1164710"/>
            <a:ext cx="150019" cy="171450"/>
          </a:xfrm>
          <a:prstGeom prst="rect">
            <a:avLst/>
          </a:prstGeom>
          <a:noFill/>
          <a:ln>
            <a:noFill/>
          </a:ln>
        </p:spPr>
      </p:pic>
      <p:pic>
        <p:nvPicPr>
          <p:cNvPr descr="preencoded.png" id="521" name="Google Shape;521;p12"/>
          <p:cNvPicPr preferRelativeResize="0"/>
          <p:nvPr/>
        </p:nvPicPr>
        <p:blipFill rotWithShape="1">
          <a:blip r:embed="rId8">
            <a:alphaModFix/>
          </a:blip>
          <a:srcRect b="0" l="0" r="0" t="0"/>
          <a:stretch/>
        </p:blipFill>
        <p:spPr>
          <a:xfrm>
            <a:off x="4529138" y="1164710"/>
            <a:ext cx="150019" cy="171450"/>
          </a:xfrm>
          <a:prstGeom prst="rect">
            <a:avLst/>
          </a:prstGeom>
          <a:noFill/>
          <a:ln>
            <a:noFill/>
          </a:ln>
        </p:spPr>
      </p:pic>
      <p:pic>
        <p:nvPicPr>
          <p:cNvPr descr="preencoded.png" id="522" name="Google Shape;522;p12"/>
          <p:cNvPicPr preferRelativeResize="0"/>
          <p:nvPr/>
        </p:nvPicPr>
        <p:blipFill rotWithShape="1">
          <a:blip r:embed="rId8">
            <a:alphaModFix/>
          </a:blip>
          <a:srcRect b="0" l="0" r="0" t="0"/>
          <a:stretch/>
        </p:blipFill>
        <p:spPr>
          <a:xfrm>
            <a:off x="6600825" y="1164710"/>
            <a:ext cx="150019" cy="17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descr="preencoded.png" id="528" name="Google Shape;528;p13"/>
          <p:cNvPicPr preferRelativeResize="0"/>
          <p:nvPr/>
        </p:nvPicPr>
        <p:blipFill rotWithShape="1">
          <a:blip r:embed="rId3">
            <a:alphaModFix/>
          </a:blip>
          <a:srcRect b="0" l="0" r="0" t="0"/>
          <a:stretch/>
        </p:blipFill>
        <p:spPr>
          <a:xfrm>
            <a:off x="0" y="-533400"/>
            <a:ext cx="9144000" cy="6311643"/>
          </a:xfrm>
          <a:prstGeom prst="rect">
            <a:avLst/>
          </a:prstGeom>
          <a:noFill/>
          <a:ln>
            <a:noFill/>
          </a:ln>
        </p:spPr>
      </p:pic>
      <p:sp>
        <p:nvSpPr>
          <p:cNvPr id="529" name="Google Shape;529;p13"/>
          <p:cNvSpPr/>
          <p:nvPr/>
        </p:nvSpPr>
        <p:spPr>
          <a:xfrm>
            <a:off x="428625" y="-1047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Outcome Checks at Each Step</a:t>
            </a:r>
            <a:endParaRPr b="0" i="0" sz="2250" u="none" cap="none" strike="noStrike">
              <a:solidFill>
                <a:schemeClr val="dk1"/>
              </a:solidFill>
              <a:latin typeface="Calibri"/>
              <a:ea typeface="Calibri"/>
              <a:cs typeface="Calibri"/>
              <a:sym typeface="Calibri"/>
            </a:endParaRPr>
          </a:p>
        </p:txBody>
      </p:sp>
      <p:sp>
        <p:nvSpPr>
          <p:cNvPr id="530" name="Google Shape;530;p13"/>
          <p:cNvSpPr/>
          <p:nvPr/>
        </p:nvSpPr>
        <p:spPr>
          <a:xfrm>
            <a:off x="428625" y="552450"/>
            <a:ext cx="8286900" cy="8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428625" y="552450"/>
            <a:ext cx="35700" cy="859500"/>
          </a:xfrm>
          <a:prstGeom prst="rect">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657225" y="781050"/>
            <a:ext cx="7901100" cy="4023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989"/>
              <a:buFont typeface="Noto Sans"/>
              <a:buNone/>
            </a:pPr>
            <a:r>
              <a:rPr b="0" i="0" lang="en-US" sz="989" u="none" cap="none" strike="noStrike">
                <a:solidFill>
                  <a:srgbClr val="4A5568"/>
                </a:solidFill>
                <a:latin typeface="Noto Sans"/>
                <a:ea typeface="Noto Sans"/>
                <a:cs typeface="Noto Sans"/>
                <a:sym typeface="Noto Sans"/>
              </a:rPr>
              <a:t>Automated verification mechanisms ensure each workflow step produces expected results before proceeding, preventing cascading failures and maintaining system reliability.</a:t>
            </a:r>
            <a:endParaRPr b="0" i="0" sz="989" u="none" cap="none" strike="noStrike">
              <a:solidFill>
                <a:schemeClr val="dk1"/>
              </a:solidFill>
              <a:latin typeface="Calibri"/>
              <a:ea typeface="Calibri"/>
              <a:cs typeface="Calibri"/>
              <a:sym typeface="Calibri"/>
            </a:endParaRPr>
          </a:p>
        </p:txBody>
      </p:sp>
      <p:sp>
        <p:nvSpPr>
          <p:cNvPr id="533" name="Google Shape;533;p13"/>
          <p:cNvSpPr/>
          <p:nvPr/>
        </p:nvSpPr>
        <p:spPr>
          <a:xfrm>
            <a:off x="485775" y="1640588"/>
            <a:ext cx="2648100" cy="138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4" name="Google Shape;534;p13"/>
          <p:cNvPicPr preferRelativeResize="0"/>
          <p:nvPr/>
        </p:nvPicPr>
        <p:blipFill rotWithShape="1">
          <a:blip r:embed="rId4">
            <a:alphaModFix/>
          </a:blip>
          <a:srcRect b="0" l="0" r="0" t="0"/>
          <a:stretch/>
        </p:blipFill>
        <p:spPr>
          <a:xfrm>
            <a:off x="1695441" y="1812038"/>
            <a:ext cx="228600" cy="228600"/>
          </a:xfrm>
          <a:prstGeom prst="rect">
            <a:avLst/>
          </a:prstGeom>
          <a:noFill/>
          <a:ln>
            <a:noFill/>
          </a:ln>
        </p:spPr>
      </p:pic>
      <p:sp>
        <p:nvSpPr>
          <p:cNvPr id="535" name="Google Shape;535;p13"/>
          <p:cNvSpPr/>
          <p:nvPr/>
        </p:nvSpPr>
        <p:spPr>
          <a:xfrm>
            <a:off x="657225" y="2154938"/>
            <a:ext cx="23766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Execute Step</a:t>
            </a:r>
            <a:endParaRPr b="0" i="0" sz="900" u="none" cap="none" strike="noStrike">
              <a:solidFill>
                <a:schemeClr val="dk1"/>
              </a:solidFill>
              <a:latin typeface="Calibri"/>
              <a:ea typeface="Calibri"/>
              <a:cs typeface="Calibri"/>
              <a:sym typeface="Calibri"/>
            </a:endParaRPr>
          </a:p>
        </p:txBody>
      </p:sp>
      <p:sp>
        <p:nvSpPr>
          <p:cNvPr id="536" name="Google Shape;536;p13"/>
          <p:cNvSpPr/>
          <p:nvPr/>
        </p:nvSpPr>
        <p:spPr>
          <a:xfrm>
            <a:off x="657225" y="2383538"/>
            <a:ext cx="23766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Perform the defined task or operation</a:t>
            </a:r>
            <a:endParaRPr b="0" i="0" sz="720" u="none" cap="none" strike="noStrike">
              <a:solidFill>
                <a:schemeClr val="dk1"/>
              </a:solidFill>
              <a:latin typeface="Calibri"/>
              <a:ea typeface="Calibri"/>
              <a:cs typeface="Calibri"/>
              <a:sym typeface="Calibri"/>
            </a:endParaRPr>
          </a:p>
        </p:txBody>
      </p:sp>
      <p:sp>
        <p:nvSpPr>
          <p:cNvPr id="537" name="Google Shape;537;p13"/>
          <p:cNvSpPr/>
          <p:nvPr/>
        </p:nvSpPr>
        <p:spPr>
          <a:xfrm>
            <a:off x="1702584" y="2634993"/>
            <a:ext cx="214200" cy="214200"/>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8" name="Google Shape;538;p13"/>
          <p:cNvPicPr preferRelativeResize="0"/>
          <p:nvPr/>
        </p:nvPicPr>
        <p:blipFill rotWithShape="1">
          <a:blip r:embed="rId5">
            <a:alphaModFix/>
          </a:blip>
          <a:srcRect b="0" l="0" r="0" t="0"/>
          <a:stretch/>
        </p:blipFill>
        <p:spPr>
          <a:xfrm>
            <a:off x="1752591" y="2684999"/>
            <a:ext cx="114300" cy="114300"/>
          </a:xfrm>
          <a:prstGeom prst="rect">
            <a:avLst/>
          </a:prstGeom>
          <a:noFill/>
          <a:ln>
            <a:noFill/>
          </a:ln>
        </p:spPr>
      </p:pic>
      <p:sp>
        <p:nvSpPr>
          <p:cNvPr id="539" name="Google Shape;539;p13"/>
          <p:cNvSpPr/>
          <p:nvPr/>
        </p:nvSpPr>
        <p:spPr>
          <a:xfrm>
            <a:off x="3248034" y="1640588"/>
            <a:ext cx="2648100" cy="138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0" name="Google Shape;540;p13"/>
          <p:cNvPicPr preferRelativeResize="0"/>
          <p:nvPr/>
        </p:nvPicPr>
        <p:blipFill rotWithShape="1">
          <a:blip r:embed="rId6">
            <a:alphaModFix/>
          </a:blip>
          <a:srcRect b="0" l="0" r="0" t="0"/>
          <a:stretch/>
        </p:blipFill>
        <p:spPr>
          <a:xfrm>
            <a:off x="4457700" y="1812038"/>
            <a:ext cx="228600" cy="228600"/>
          </a:xfrm>
          <a:prstGeom prst="rect">
            <a:avLst/>
          </a:prstGeom>
          <a:noFill/>
          <a:ln>
            <a:noFill/>
          </a:ln>
        </p:spPr>
      </p:pic>
      <p:sp>
        <p:nvSpPr>
          <p:cNvPr id="541" name="Google Shape;541;p13"/>
          <p:cNvSpPr/>
          <p:nvPr/>
        </p:nvSpPr>
        <p:spPr>
          <a:xfrm>
            <a:off x="3419484" y="2154938"/>
            <a:ext cx="23766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Validate Output</a:t>
            </a:r>
            <a:endParaRPr b="0" i="0" sz="900" u="none" cap="none" strike="noStrike">
              <a:solidFill>
                <a:schemeClr val="dk1"/>
              </a:solidFill>
              <a:latin typeface="Calibri"/>
              <a:ea typeface="Calibri"/>
              <a:cs typeface="Calibri"/>
              <a:sym typeface="Calibri"/>
            </a:endParaRPr>
          </a:p>
        </p:txBody>
      </p:sp>
      <p:sp>
        <p:nvSpPr>
          <p:cNvPr id="542" name="Google Shape;542;p13"/>
          <p:cNvSpPr/>
          <p:nvPr/>
        </p:nvSpPr>
        <p:spPr>
          <a:xfrm>
            <a:off x="3419484" y="2383538"/>
            <a:ext cx="23766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Check results against expected criteria</a:t>
            </a:r>
            <a:endParaRPr b="0" i="0" sz="720" u="none" cap="none" strike="noStrike">
              <a:solidFill>
                <a:schemeClr val="dk1"/>
              </a:solidFill>
              <a:latin typeface="Calibri"/>
              <a:ea typeface="Calibri"/>
              <a:cs typeface="Calibri"/>
              <a:sym typeface="Calibri"/>
            </a:endParaRPr>
          </a:p>
        </p:txBody>
      </p:sp>
      <p:sp>
        <p:nvSpPr>
          <p:cNvPr id="543" name="Google Shape;543;p13"/>
          <p:cNvSpPr/>
          <p:nvPr/>
        </p:nvSpPr>
        <p:spPr>
          <a:xfrm>
            <a:off x="4464844" y="2634993"/>
            <a:ext cx="214200" cy="214200"/>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4" name="Google Shape;544;p13"/>
          <p:cNvPicPr preferRelativeResize="0"/>
          <p:nvPr/>
        </p:nvPicPr>
        <p:blipFill rotWithShape="1">
          <a:blip r:embed="rId7">
            <a:alphaModFix/>
          </a:blip>
          <a:srcRect b="0" l="0" r="0" t="0"/>
          <a:stretch/>
        </p:blipFill>
        <p:spPr>
          <a:xfrm>
            <a:off x="4514850" y="2684999"/>
            <a:ext cx="114300" cy="114300"/>
          </a:xfrm>
          <a:prstGeom prst="rect">
            <a:avLst/>
          </a:prstGeom>
          <a:noFill/>
          <a:ln>
            <a:noFill/>
          </a:ln>
        </p:spPr>
      </p:pic>
      <p:sp>
        <p:nvSpPr>
          <p:cNvPr id="545" name="Google Shape;545;p13"/>
          <p:cNvSpPr/>
          <p:nvPr/>
        </p:nvSpPr>
        <p:spPr>
          <a:xfrm>
            <a:off x="6010294" y="1640588"/>
            <a:ext cx="2648100" cy="138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6" name="Google Shape;546;p13"/>
          <p:cNvPicPr preferRelativeResize="0"/>
          <p:nvPr/>
        </p:nvPicPr>
        <p:blipFill rotWithShape="1">
          <a:blip r:embed="rId8">
            <a:alphaModFix/>
          </a:blip>
          <a:srcRect b="0" l="0" r="0" t="0"/>
          <a:stretch/>
        </p:blipFill>
        <p:spPr>
          <a:xfrm>
            <a:off x="7219959" y="1812038"/>
            <a:ext cx="228600" cy="228600"/>
          </a:xfrm>
          <a:prstGeom prst="rect">
            <a:avLst/>
          </a:prstGeom>
          <a:noFill/>
          <a:ln>
            <a:noFill/>
          </a:ln>
        </p:spPr>
      </p:pic>
      <p:sp>
        <p:nvSpPr>
          <p:cNvPr id="547" name="Google Shape;547;p13"/>
          <p:cNvSpPr/>
          <p:nvPr/>
        </p:nvSpPr>
        <p:spPr>
          <a:xfrm>
            <a:off x="6181744" y="2154938"/>
            <a:ext cx="23766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Proceed or Retry</a:t>
            </a:r>
            <a:endParaRPr b="0" i="0" sz="900" u="none" cap="none" strike="noStrike">
              <a:solidFill>
                <a:schemeClr val="dk1"/>
              </a:solidFill>
              <a:latin typeface="Calibri"/>
              <a:ea typeface="Calibri"/>
              <a:cs typeface="Calibri"/>
              <a:sym typeface="Calibri"/>
            </a:endParaRPr>
          </a:p>
        </p:txBody>
      </p:sp>
      <p:sp>
        <p:nvSpPr>
          <p:cNvPr id="548" name="Google Shape;548;p13"/>
          <p:cNvSpPr/>
          <p:nvPr/>
        </p:nvSpPr>
        <p:spPr>
          <a:xfrm>
            <a:off x="6181744" y="2383538"/>
            <a:ext cx="23766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Continue to next step or handle failure</a:t>
            </a:r>
            <a:endParaRPr b="0" i="0" sz="720" u="none" cap="none" strike="noStrike">
              <a:solidFill>
                <a:schemeClr val="dk1"/>
              </a:solidFill>
              <a:latin typeface="Calibri"/>
              <a:ea typeface="Calibri"/>
              <a:cs typeface="Calibri"/>
              <a:sym typeface="Calibri"/>
            </a:endParaRPr>
          </a:p>
        </p:txBody>
      </p:sp>
      <p:sp>
        <p:nvSpPr>
          <p:cNvPr id="549" name="Google Shape;549;p13"/>
          <p:cNvSpPr/>
          <p:nvPr/>
        </p:nvSpPr>
        <p:spPr>
          <a:xfrm>
            <a:off x="7227103" y="2634993"/>
            <a:ext cx="214200" cy="214200"/>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0" name="Google Shape;550;p13"/>
          <p:cNvPicPr preferRelativeResize="0"/>
          <p:nvPr/>
        </p:nvPicPr>
        <p:blipFill rotWithShape="1">
          <a:blip r:embed="rId9">
            <a:alphaModFix/>
          </a:blip>
          <a:srcRect b="0" l="0" r="0" t="0"/>
          <a:stretch/>
        </p:blipFill>
        <p:spPr>
          <a:xfrm>
            <a:off x="7277109" y="2684999"/>
            <a:ext cx="114300" cy="114300"/>
          </a:xfrm>
          <a:prstGeom prst="rect">
            <a:avLst/>
          </a:prstGeom>
          <a:noFill/>
          <a:ln>
            <a:noFill/>
          </a:ln>
        </p:spPr>
      </p:pic>
      <p:sp>
        <p:nvSpPr>
          <p:cNvPr id="551" name="Google Shape;551;p13"/>
          <p:cNvSpPr/>
          <p:nvPr/>
        </p:nvSpPr>
        <p:spPr>
          <a:xfrm>
            <a:off x="428625" y="3249355"/>
            <a:ext cx="4057800" cy="210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2" name="Google Shape;552;p13"/>
          <p:cNvPicPr preferRelativeResize="0"/>
          <p:nvPr/>
        </p:nvPicPr>
        <p:blipFill rotWithShape="1">
          <a:blip r:embed="rId10">
            <a:alphaModFix/>
          </a:blip>
          <a:srcRect b="0" l="0" r="0" t="0"/>
          <a:stretch/>
        </p:blipFill>
        <p:spPr>
          <a:xfrm>
            <a:off x="600075" y="3442236"/>
            <a:ext cx="214313" cy="171450"/>
          </a:xfrm>
          <a:prstGeom prst="rect">
            <a:avLst/>
          </a:prstGeom>
          <a:noFill/>
          <a:ln>
            <a:noFill/>
          </a:ln>
        </p:spPr>
      </p:pic>
      <p:sp>
        <p:nvSpPr>
          <p:cNvPr id="553" name="Google Shape;553;p13"/>
          <p:cNvSpPr/>
          <p:nvPr/>
        </p:nvSpPr>
        <p:spPr>
          <a:xfrm>
            <a:off x="928688" y="3420805"/>
            <a:ext cx="16962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Automated Verification</a:t>
            </a:r>
            <a:endParaRPr b="0" i="0" sz="1125" u="none" cap="none" strike="noStrike">
              <a:solidFill>
                <a:schemeClr val="dk1"/>
              </a:solidFill>
              <a:latin typeface="Calibri"/>
              <a:ea typeface="Calibri"/>
              <a:cs typeface="Calibri"/>
              <a:sym typeface="Calibri"/>
            </a:endParaRPr>
          </a:p>
        </p:txBody>
      </p:sp>
      <p:pic>
        <p:nvPicPr>
          <p:cNvPr descr="preencoded.png" id="554" name="Google Shape;554;p13"/>
          <p:cNvPicPr preferRelativeResize="0"/>
          <p:nvPr/>
        </p:nvPicPr>
        <p:blipFill rotWithShape="1">
          <a:blip r:embed="rId11">
            <a:alphaModFix/>
          </a:blip>
          <a:srcRect b="0" l="0" r="0" t="0"/>
          <a:stretch/>
        </p:blipFill>
        <p:spPr>
          <a:xfrm>
            <a:off x="600075" y="3846556"/>
            <a:ext cx="91083" cy="91446"/>
          </a:xfrm>
          <a:prstGeom prst="rect">
            <a:avLst/>
          </a:prstGeom>
          <a:noFill/>
          <a:ln>
            <a:noFill/>
          </a:ln>
        </p:spPr>
      </p:pic>
      <p:sp>
        <p:nvSpPr>
          <p:cNvPr id="555" name="Google Shape;555;p13"/>
          <p:cNvSpPr/>
          <p:nvPr/>
        </p:nvSpPr>
        <p:spPr>
          <a:xfrm>
            <a:off x="748308" y="3806568"/>
            <a:ext cx="10509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Schema validation</a:t>
            </a:r>
            <a:endParaRPr b="0" i="0" sz="900" u="none" cap="none" strike="noStrike">
              <a:solidFill>
                <a:schemeClr val="dk1"/>
              </a:solidFill>
              <a:latin typeface="Calibri"/>
              <a:ea typeface="Calibri"/>
              <a:cs typeface="Calibri"/>
              <a:sym typeface="Calibri"/>
            </a:endParaRPr>
          </a:p>
        </p:txBody>
      </p:sp>
      <p:pic>
        <p:nvPicPr>
          <p:cNvPr descr="preencoded.png" id="556" name="Google Shape;556;p13"/>
          <p:cNvPicPr preferRelativeResize="0"/>
          <p:nvPr/>
        </p:nvPicPr>
        <p:blipFill rotWithShape="1">
          <a:blip r:embed="rId11">
            <a:alphaModFix/>
          </a:blip>
          <a:srcRect b="0" l="0" r="0" t="0"/>
          <a:stretch/>
        </p:blipFill>
        <p:spPr>
          <a:xfrm>
            <a:off x="600075" y="4132306"/>
            <a:ext cx="91083" cy="91446"/>
          </a:xfrm>
          <a:prstGeom prst="rect">
            <a:avLst/>
          </a:prstGeom>
          <a:noFill/>
          <a:ln>
            <a:noFill/>
          </a:ln>
        </p:spPr>
      </p:pic>
      <p:sp>
        <p:nvSpPr>
          <p:cNvPr id="557" name="Google Shape;557;p13"/>
          <p:cNvSpPr/>
          <p:nvPr/>
        </p:nvSpPr>
        <p:spPr>
          <a:xfrm>
            <a:off x="748308" y="4092318"/>
            <a:ext cx="10944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Data type checking</a:t>
            </a:r>
            <a:endParaRPr b="0" i="0" sz="900" u="none" cap="none" strike="noStrike">
              <a:solidFill>
                <a:schemeClr val="dk1"/>
              </a:solidFill>
              <a:latin typeface="Calibri"/>
              <a:ea typeface="Calibri"/>
              <a:cs typeface="Calibri"/>
              <a:sym typeface="Calibri"/>
            </a:endParaRPr>
          </a:p>
        </p:txBody>
      </p:sp>
      <p:pic>
        <p:nvPicPr>
          <p:cNvPr descr="preencoded.png" id="558" name="Google Shape;558;p13"/>
          <p:cNvPicPr preferRelativeResize="0"/>
          <p:nvPr/>
        </p:nvPicPr>
        <p:blipFill rotWithShape="1">
          <a:blip r:embed="rId11">
            <a:alphaModFix/>
          </a:blip>
          <a:srcRect b="0" l="0" r="0" t="0"/>
          <a:stretch/>
        </p:blipFill>
        <p:spPr>
          <a:xfrm>
            <a:off x="600075" y="4418056"/>
            <a:ext cx="91083" cy="91446"/>
          </a:xfrm>
          <a:prstGeom prst="rect">
            <a:avLst/>
          </a:prstGeom>
          <a:noFill/>
          <a:ln>
            <a:noFill/>
          </a:ln>
        </p:spPr>
      </p:pic>
      <p:sp>
        <p:nvSpPr>
          <p:cNvPr id="559" name="Google Shape;559;p13"/>
          <p:cNvSpPr/>
          <p:nvPr/>
        </p:nvSpPr>
        <p:spPr>
          <a:xfrm>
            <a:off x="748308" y="4378068"/>
            <a:ext cx="9678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Range validation</a:t>
            </a:r>
            <a:endParaRPr b="0" i="0" sz="900" u="none" cap="none" strike="noStrike">
              <a:solidFill>
                <a:schemeClr val="dk1"/>
              </a:solidFill>
              <a:latin typeface="Calibri"/>
              <a:ea typeface="Calibri"/>
              <a:cs typeface="Calibri"/>
              <a:sym typeface="Calibri"/>
            </a:endParaRPr>
          </a:p>
        </p:txBody>
      </p:sp>
      <p:pic>
        <p:nvPicPr>
          <p:cNvPr descr="preencoded.png" id="560" name="Google Shape;560;p13"/>
          <p:cNvPicPr preferRelativeResize="0"/>
          <p:nvPr/>
        </p:nvPicPr>
        <p:blipFill rotWithShape="1">
          <a:blip r:embed="rId11">
            <a:alphaModFix/>
          </a:blip>
          <a:srcRect b="0" l="0" r="0" t="0"/>
          <a:stretch/>
        </p:blipFill>
        <p:spPr>
          <a:xfrm>
            <a:off x="600075" y="4703806"/>
            <a:ext cx="91083" cy="91446"/>
          </a:xfrm>
          <a:prstGeom prst="rect">
            <a:avLst/>
          </a:prstGeom>
          <a:noFill/>
          <a:ln>
            <a:noFill/>
          </a:ln>
        </p:spPr>
      </p:pic>
      <p:sp>
        <p:nvSpPr>
          <p:cNvPr id="561" name="Google Shape;561;p13"/>
          <p:cNvSpPr/>
          <p:nvPr/>
        </p:nvSpPr>
        <p:spPr>
          <a:xfrm>
            <a:off x="748308" y="4663818"/>
            <a:ext cx="10866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Format verification</a:t>
            </a:r>
            <a:endParaRPr b="0" i="0" sz="900" u="none" cap="none" strike="noStrike">
              <a:solidFill>
                <a:schemeClr val="dk1"/>
              </a:solidFill>
              <a:latin typeface="Calibri"/>
              <a:ea typeface="Calibri"/>
              <a:cs typeface="Calibri"/>
              <a:sym typeface="Calibri"/>
            </a:endParaRPr>
          </a:p>
        </p:txBody>
      </p:sp>
      <p:pic>
        <p:nvPicPr>
          <p:cNvPr descr="preencoded.png" id="562" name="Google Shape;562;p13"/>
          <p:cNvPicPr preferRelativeResize="0"/>
          <p:nvPr/>
        </p:nvPicPr>
        <p:blipFill rotWithShape="1">
          <a:blip r:embed="rId11">
            <a:alphaModFix/>
          </a:blip>
          <a:srcRect b="0" l="0" r="0" t="0"/>
          <a:stretch/>
        </p:blipFill>
        <p:spPr>
          <a:xfrm>
            <a:off x="600075" y="4989556"/>
            <a:ext cx="91083" cy="91446"/>
          </a:xfrm>
          <a:prstGeom prst="rect">
            <a:avLst/>
          </a:prstGeom>
          <a:noFill/>
          <a:ln>
            <a:noFill/>
          </a:ln>
        </p:spPr>
      </p:pic>
      <p:sp>
        <p:nvSpPr>
          <p:cNvPr id="563" name="Google Shape;563;p13"/>
          <p:cNvSpPr/>
          <p:nvPr/>
        </p:nvSpPr>
        <p:spPr>
          <a:xfrm>
            <a:off x="748308" y="4949568"/>
            <a:ext cx="12246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Completeness checks</a:t>
            </a:r>
            <a:endParaRPr b="0" i="0" sz="900" u="none" cap="none" strike="noStrike">
              <a:solidFill>
                <a:schemeClr val="dk1"/>
              </a:solidFill>
              <a:latin typeface="Calibri"/>
              <a:ea typeface="Calibri"/>
              <a:cs typeface="Calibri"/>
              <a:sym typeface="Calibri"/>
            </a:endParaRPr>
          </a:p>
        </p:txBody>
      </p:sp>
      <p:sp>
        <p:nvSpPr>
          <p:cNvPr id="564" name="Google Shape;564;p13"/>
          <p:cNvSpPr/>
          <p:nvPr/>
        </p:nvSpPr>
        <p:spPr>
          <a:xfrm>
            <a:off x="4657725" y="3249355"/>
            <a:ext cx="4057800" cy="210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65" name="Google Shape;565;p13"/>
          <p:cNvPicPr preferRelativeResize="0"/>
          <p:nvPr/>
        </p:nvPicPr>
        <p:blipFill rotWithShape="1">
          <a:blip r:embed="rId12">
            <a:alphaModFix/>
          </a:blip>
          <a:srcRect b="0" l="0" r="0" t="0"/>
          <a:stretch/>
        </p:blipFill>
        <p:spPr>
          <a:xfrm>
            <a:off x="4829175" y="3442236"/>
            <a:ext cx="171450" cy="171450"/>
          </a:xfrm>
          <a:prstGeom prst="rect">
            <a:avLst/>
          </a:prstGeom>
          <a:noFill/>
          <a:ln>
            <a:noFill/>
          </a:ln>
        </p:spPr>
      </p:pic>
      <p:sp>
        <p:nvSpPr>
          <p:cNvPr id="566" name="Google Shape;566;p13"/>
          <p:cNvSpPr/>
          <p:nvPr/>
        </p:nvSpPr>
        <p:spPr>
          <a:xfrm>
            <a:off x="5114925" y="3420805"/>
            <a:ext cx="14595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Semantic Validation</a:t>
            </a:r>
            <a:endParaRPr b="0" i="0" sz="1125" u="none" cap="none" strike="noStrike">
              <a:solidFill>
                <a:schemeClr val="dk1"/>
              </a:solidFill>
              <a:latin typeface="Calibri"/>
              <a:ea typeface="Calibri"/>
              <a:cs typeface="Calibri"/>
              <a:sym typeface="Calibri"/>
            </a:endParaRPr>
          </a:p>
        </p:txBody>
      </p:sp>
      <p:pic>
        <p:nvPicPr>
          <p:cNvPr descr="preencoded.png" id="567" name="Google Shape;567;p13"/>
          <p:cNvPicPr preferRelativeResize="0"/>
          <p:nvPr/>
        </p:nvPicPr>
        <p:blipFill rotWithShape="1">
          <a:blip r:embed="rId11">
            <a:alphaModFix/>
          </a:blip>
          <a:srcRect b="0" l="0" r="0" t="0"/>
          <a:stretch/>
        </p:blipFill>
        <p:spPr>
          <a:xfrm>
            <a:off x="4829175" y="3846556"/>
            <a:ext cx="91083" cy="91446"/>
          </a:xfrm>
          <a:prstGeom prst="rect">
            <a:avLst/>
          </a:prstGeom>
          <a:noFill/>
          <a:ln>
            <a:noFill/>
          </a:ln>
        </p:spPr>
      </p:pic>
      <p:sp>
        <p:nvSpPr>
          <p:cNvPr id="568" name="Google Shape;568;p13"/>
          <p:cNvSpPr/>
          <p:nvPr/>
        </p:nvSpPr>
        <p:spPr>
          <a:xfrm>
            <a:off x="4977408" y="3806568"/>
            <a:ext cx="10440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Content relevance</a:t>
            </a:r>
            <a:endParaRPr b="0" i="0" sz="900" u="none" cap="none" strike="noStrike">
              <a:solidFill>
                <a:schemeClr val="dk1"/>
              </a:solidFill>
              <a:latin typeface="Calibri"/>
              <a:ea typeface="Calibri"/>
              <a:cs typeface="Calibri"/>
              <a:sym typeface="Calibri"/>
            </a:endParaRPr>
          </a:p>
        </p:txBody>
      </p:sp>
      <p:pic>
        <p:nvPicPr>
          <p:cNvPr descr="preencoded.png" id="569" name="Google Shape;569;p13"/>
          <p:cNvPicPr preferRelativeResize="0"/>
          <p:nvPr/>
        </p:nvPicPr>
        <p:blipFill rotWithShape="1">
          <a:blip r:embed="rId11">
            <a:alphaModFix/>
          </a:blip>
          <a:srcRect b="0" l="0" r="0" t="0"/>
          <a:stretch/>
        </p:blipFill>
        <p:spPr>
          <a:xfrm>
            <a:off x="4829175" y="4132306"/>
            <a:ext cx="91083" cy="91446"/>
          </a:xfrm>
          <a:prstGeom prst="rect">
            <a:avLst/>
          </a:prstGeom>
          <a:noFill/>
          <a:ln>
            <a:noFill/>
          </a:ln>
        </p:spPr>
      </p:pic>
      <p:sp>
        <p:nvSpPr>
          <p:cNvPr id="570" name="Google Shape;570;p13"/>
          <p:cNvSpPr/>
          <p:nvPr/>
        </p:nvSpPr>
        <p:spPr>
          <a:xfrm>
            <a:off x="4977408" y="4092318"/>
            <a:ext cx="11016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Logical consistency</a:t>
            </a:r>
            <a:endParaRPr b="0" i="0" sz="900" u="none" cap="none" strike="noStrike">
              <a:solidFill>
                <a:schemeClr val="dk1"/>
              </a:solidFill>
              <a:latin typeface="Calibri"/>
              <a:ea typeface="Calibri"/>
              <a:cs typeface="Calibri"/>
              <a:sym typeface="Calibri"/>
            </a:endParaRPr>
          </a:p>
        </p:txBody>
      </p:sp>
      <p:pic>
        <p:nvPicPr>
          <p:cNvPr descr="preencoded.png" id="571" name="Google Shape;571;p13"/>
          <p:cNvPicPr preferRelativeResize="0"/>
          <p:nvPr/>
        </p:nvPicPr>
        <p:blipFill rotWithShape="1">
          <a:blip r:embed="rId11">
            <a:alphaModFix/>
          </a:blip>
          <a:srcRect b="0" l="0" r="0" t="0"/>
          <a:stretch/>
        </p:blipFill>
        <p:spPr>
          <a:xfrm>
            <a:off x="4829175" y="4418056"/>
            <a:ext cx="91083" cy="91446"/>
          </a:xfrm>
          <a:prstGeom prst="rect">
            <a:avLst/>
          </a:prstGeom>
          <a:noFill/>
          <a:ln>
            <a:noFill/>
          </a:ln>
        </p:spPr>
      </p:pic>
      <p:sp>
        <p:nvSpPr>
          <p:cNvPr id="572" name="Google Shape;572;p13"/>
          <p:cNvSpPr/>
          <p:nvPr/>
        </p:nvSpPr>
        <p:spPr>
          <a:xfrm>
            <a:off x="4977408" y="4378068"/>
            <a:ext cx="14307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Business rule compliance</a:t>
            </a:r>
            <a:endParaRPr b="0" i="0" sz="900" u="none" cap="none" strike="noStrike">
              <a:solidFill>
                <a:schemeClr val="dk1"/>
              </a:solidFill>
              <a:latin typeface="Calibri"/>
              <a:ea typeface="Calibri"/>
              <a:cs typeface="Calibri"/>
              <a:sym typeface="Calibri"/>
            </a:endParaRPr>
          </a:p>
        </p:txBody>
      </p:sp>
      <p:pic>
        <p:nvPicPr>
          <p:cNvPr descr="preencoded.png" id="573" name="Google Shape;573;p13"/>
          <p:cNvPicPr preferRelativeResize="0"/>
          <p:nvPr/>
        </p:nvPicPr>
        <p:blipFill rotWithShape="1">
          <a:blip r:embed="rId11">
            <a:alphaModFix/>
          </a:blip>
          <a:srcRect b="0" l="0" r="0" t="0"/>
          <a:stretch/>
        </p:blipFill>
        <p:spPr>
          <a:xfrm>
            <a:off x="4829175" y="4703806"/>
            <a:ext cx="91083" cy="91446"/>
          </a:xfrm>
          <a:prstGeom prst="rect">
            <a:avLst/>
          </a:prstGeom>
          <a:noFill/>
          <a:ln>
            <a:noFill/>
          </a:ln>
        </p:spPr>
      </p:pic>
      <p:sp>
        <p:nvSpPr>
          <p:cNvPr id="574" name="Google Shape;574;p13"/>
          <p:cNvSpPr/>
          <p:nvPr/>
        </p:nvSpPr>
        <p:spPr>
          <a:xfrm>
            <a:off x="4977408" y="4663818"/>
            <a:ext cx="10542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Quality thresholds</a:t>
            </a:r>
            <a:endParaRPr b="0" i="0" sz="900" u="none" cap="none" strike="noStrike">
              <a:solidFill>
                <a:schemeClr val="dk1"/>
              </a:solidFill>
              <a:latin typeface="Calibri"/>
              <a:ea typeface="Calibri"/>
              <a:cs typeface="Calibri"/>
              <a:sym typeface="Calibri"/>
            </a:endParaRPr>
          </a:p>
        </p:txBody>
      </p:sp>
      <p:pic>
        <p:nvPicPr>
          <p:cNvPr descr="preencoded.png" id="575" name="Google Shape;575;p13"/>
          <p:cNvPicPr preferRelativeResize="0"/>
          <p:nvPr/>
        </p:nvPicPr>
        <p:blipFill rotWithShape="1">
          <a:blip r:embed="rId11">
            <a:alphaModFix/>
          </a:blip>
          <a:srcRect b="0" l="0" r="0" t="0"/>
          <a:stretch/>
        </p:blipFill>
        <p:spPr>
          <a:xfrm>
            <a:off x="4829175" y="4989556"/>
            <a:ext cx="91083" cy="91446"/>
          </a:xfrm>
          <a:prstGeom prst="rect">
            <a:avLst/>
          </a:prstGeom>
          <a:noFill/>
          <a:ln>
            <a:noFill/>
          </a:ln>
        </p:spPr>
      </p:pic>
      <p:sp>
        <p:nvSpPr>
          <p:cNvPr id="576" name="Google Shape;576;p13"/>
          <p:cNvSpPr/>
          <p:nvPr/>
        </p:nvSpPr>
        <p:spPr>
          <a:xfrm>
            <a:off x="4977408" y="4949568"/>
            <a:ext cx="13986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Context appropriateness</a:t>
            </a:r>
            <a:endParaRPr b="0" i="0" sz="900" u="none" cap="none" strike="noStrike">
              <a:solidFill>
                <a:schemeClr val="dk1"/>
              </a:solidFill>
              <a:latin typeface="Calibri"/>
              <a:ea typeface="Calibri"/>
              <a:cs typeface="Calibri"/>
              <a:sym typeface="Calibri"/>
            </a:endParaRPr>
          </a:p>
        </p:txBody>
      </p:sp>
      <p:pic>
        <p:nvPicPr>
          <p:cNvPr descr="preencoded.png" id="577" name="Google Shape;577;p13"/>
          <p:cNvPicPr preferRelativeResize="0"/>
          <p:nvPr/>
        </p:nvPicPr>
        <p:blipFill rotWithShape="1">
          <a:blip r:embed="rId13">
            <a:alphaModFix/>
          </a:blip>
          <a:srcRect b="0" l="0" r="0" t="0"/>
          <a:stretch/>
        </p:blipFill>
        <p:spPr>
          <a:xfrm>
            <a:off x="3148022" y="2244933"/>
            <a:ext cx="150019" cy="171450"/>
          </a:xfrm>
          <a:prstGeom prst="rect">
            <a:avLst/>
          </a:prstGeom>
          <a:noFill/>
          <a:ln>
            <a:noFill/>
          </a:ln>
        </p:spPr>
      </p:pic>
      <p:pic>
        <p:nvPicPr>
          <p:cNvPr descr="preencoded.png" id="578" name="Google Shape;578;p13"/>
          <p:cNvPicPr preferRelativeResize="0"/>
          <p:nvPr/>
        </p:nvPicPr>
        <p:blipFill rotWithShape="1">
          <a:blip r:embed="rId14">
            <a:alphaModFix/>
          </a:blip>
          <a:srcRect b="0" l="0" r="0" t="0"/>
          <a:stretch/>
        </p:blipFill>
        <p:spPr>
          <a:xfrm>
            <a:off x="5910281" y="2244933"/>
            <a:ext cx="150019" cy="17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descr="preencoded.png" id="584" name="Google Shape;584;p14"/>
          <p:cNvPicPr preferRelativeResize="0"/>
          <p:nvPr/>
        </p:nvPicPr>
        <p:blipFill rotWithShape="1">
          <a:blip r:embed="rId3">
            <a:alphaModFix/>
          </a:blip>
          <a:srcRect b="0" l="0" r="0" t="0"/>
          <a:stretch/>
        </p:blipFill>
        <p:spPr>
          <a:xfrm>
            <a:off x="0" y="-457200"/>
            <a:ext cx="9144000" cy="7097930"/>
          </a:xfrm>
          <a:prstGeom prst="rect">
            <a:avLst/>
          </a:prstGeom>
          <a:noFill/>
          <a:ln>
            <a:noFill/>
          </a:ln>
        </p:spPr>
      </p:pic>
      <p:sp>
        <p:nvSpPr>
          <p:cNvPr id="585" name="Google Shape;585;p14"/>
          <p:cNvSpPr/>
          <p:nvPr/>
        </p:nvSpPr>
        <p:spPr>
          <a:xfrm>
            <a:off x="428625" y="-28575"/>
            <a:ext cx="4100400" cy="857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Implementing Outcome Checks</a:t>
            </a:r>
            <a:endParaRPr b="0" i="0" sz="2250" u="none" cap="none" strike="noStrike">
              <a:solidFill>
                <a:schemeClr val="dk1"/>
              </a:solidFill>
              <a:latin typeface="Calibri"/>
              <a:ea typeface="Calibri"/>
              <a:cs typeface="Calibri"/>
              <a:sym typeface="Calibri"/>
            </a:endParaRPr>
          </a:p>
        </p:txBody>
      </p:sp>
      <p:sp>
        <p:nvSpPr>
          <p:cNvPr id="586" name="Google Shape;586;p14"/>
          <p:cNvSpPr/>
          <p:nvPr/>
        </p:nvSpPr>
        <p:spPr>
          <a:xfrm>
            <a:off x="428625" y="1057275"/>
            <a:ext cx="4029000" cy="252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87" name="Google Shape;587;p14"/>
          <p:cNvPicPr preferRelativeResize="0"/>
          <p:nvPr/>
        </p:nvPicPr>
        <p:blipFill rotWithShape="1">
          <a:blip r:embed="rId4">
            <a:alphaModFix/>
          </a:blip>
          <a:srcRect b="0" l="0" r="0" t="0"/>
          <a:stretch/>
        </p:blipFill>
        <p:spPr>
          <a:xfrm>
            <a:off x="657225" y="1321594"/>
            <a:ext cx="178594" cy="142875"/>
          </a:xfrm>
          <a:prstGeom prst="rect">
            <a:avLst/>
          </a:prstGeom>
          <a:noFill/>
          <a:ln>
            <a:noFill/>
          </a:ln>
        </p:spPr>
      </p:pic>
      <p:sp>
        <p:nvSpPr>
          <p:cNvPr id="588" name="Google Shape;588;p14"/>
          <p:cNvSpPr/>
          <p:nvPr/>
        </p:nvSpPr>
        <p:spPr>
          <a:xfrm>
            <a:off x="892969" y="1285875"/>
            <a:ext cx="15783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Technical Approaches</a:t>
            </a:r>
            <a:endParaRPr b="0" i="0" sz="1125" u="none" cap="none" strike="noStrike">
              <a:solidFill>
                <a:schemeClr val="dk1"/>
              </a:solidFill>
              <a:latin typeface="Calibri"/>
              <a:ea typeface="Calibri"/>
              <a:cs typeface="Calibri"/>
              <a:sym typeface="Calibri"/>
            </a:endParaRPr>
          </a:p>
        </p:txBody>
      </p:sp>
      <p:pic>
        <p:nvPicPr>
          <p:cNvPr descr="preencoded.png" id="589" name="Google Shape;589;p14"/>
          <p:cNvPicPr preferRelativeResize="0"/>
          <p:nvPr/>
        </p:nvPicPr>
        <p:blipFill rotWithShape="1">
          <a:blip r:embed="rId5">
            <a:alphaModFix/>
          </a:blip>
          <a:srcRect b="0" l="0" r="0" t="0"/>
          <a:stretch/>
        </p:blipFill>
        <p:spPr>
          <a:xfrm>
            <a:off x="657225" y="1717346"/>
            <a:ext cx="137517" cy="137154"/>
          </a:xfrm>
          <a:prstGeom prst="rect">
            <a:avLst/>
          </a:prstGeom>
          <a:noFill/>
          <a:ln>
            <a:noFill/>
          </a:ln>
        </p:spPr>
      </p:pic>
      <p:sp>
        <p:nvSpPr>
          <p:cNvPr id="590" name="Google Shape;590;p14"/>
          <p:cNvSpPr/>
          <p:nvPr/>
        </p:nvSpPr>
        <p:spPr>
          <a:xfrm>
            <a:off x="909042" y="1700213"/>
            <a:ext cx="21297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Schema validation using JSON Schema</a:t>
            </a:r>
            <a:endParaRPr b="0" i="0" sz="900" u="none" cap="none" strike="noStrike">
              <a:solidFill>
                <a:schemeClr val="dk1"/>
              </a:solidFill>
              <a:latin typeface="Calibri"/>
              <a:ea typeface="Calibri"/>
              <a:cs typeface="Calibri"/>
              <a:sym typeface="Calibri"/>
            </a:endParaRPr>
          </a:p>
        </p:txBody>
      </p:sp>
      <p:pic>
        <p:nvPicPr>
          <p:cNvPr descr="preencoded.png" id="591" name="Google Shape;591;p14"/>
          <p:cNvPicPr preferRelativeResize="0"/>
          <p:nvPr/>
        </p:nvPicPr>
        <p:blipFill rotWithShape="1">
          <a:blip r:embed="rId5">
            <a:alphaModFix/>
          </a:blip>
          <a:srcRect b="0" l="0" r="0" t="0"/>
          <a:stretch/>
        </p:blipFill>
        <p:spPr>
          <a:xfrm>
            <a:off x="657225" y="2067390"/>
            <a:ext cx="137517" cy="137154"/>
          </a:xfrm>
          <a:prstGeom prst="rect">
            <a:avLst/>
          </a:prstGeom>
          <a:noFill/>
          <a:ln>
            <a:noFill/>
          </a:ln>
        </p:spPr>
      </p:pic>
      <p:sp>
        <p:nvSpPr>
          <p:cNvPr id="592" name="Google Shape;592;p14"/>
          <p:cNvSpPr/>
          <p:nvPr/>
        </p:nvSpPr>
        <p:spPr>
          <a:xfrm>
            <a:off x="909042" y="2050256"/>
            <a:ext cx="15726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Custom validation functions</a:t>
            </a:r>
            <a:endParaRPr b="0" i="0" sz="900" u="none" cap="none" strike="noStrike">
              <a:solidFill>
                <a:schemeClr val="dk1"/>
              </a:solidFill>
              <a:latin typeface="Calibri"/>
              <a:ea typeface="Calibri"/>
              <a:cs typeface="Calibri"/>
              <a:sym typeface="Calibri"/>
            </a:endParaRPr>
          </a:p>
        </p:txBody>
      </p:sp>
      <p:pic>
        <p:nvPicPr>
          <p:cNvPr descr="preencoded.png" id="593" name="Google Shape;593;p14"/>
          <p:cNvPicPr preferRelativeResize="0"/>
          <p:nvPr/>
        </p:nvPicPr>
        <p:blipFill rotWithShape="1">
          <a:blip r:embed="rId5">
            <a:alphaModFix/>
          </a:blip>
          <a:srcRect b="0" l="0" r="0" t="0"/>
          <a:stretch/>
        </p:blipFill>
        <p:spPr>
          <a:xfrm>
            <a:off x="657225" y="2417434"/>
            <a:ext cx="137517" cy="137154"/>
          </a:xfrm>
          <a:prstGeom prst="rect">
            <a:avLst/>
          </a:prstGeom>
          <a:noFill/>
          <a:ln>
            <a:noFill/>
          </a:ln>
        </p:spPr>
      </p:pic>
      <p:sp>
        <p:nvSpPr>
          <p:cNvPr id="594" name="Google Shape;594;p14"/>
          <p:cNvSpPr/>
          <p:nvPr/>
        </p:nvSpPr>
        <p:spPr>
          <a:xfrm>
            <a:off x="909042" y="2400300"/>
            <a:ext cx="15978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AI-powered semantic checks</a:t>
            </a:r>
            <a:endParaRPr b="0" i="0" sz="900" u="none" cap="none" strike="noStrike">
              <a:solidFill>
                <a:schemeClr val="dk1"/>
              </a:solidFill>
              <a:latin typeface="Calibri"/>
              <a:ea typeface="Calibri"/>
              <a:cs typeface="Calibri"/>
              <a:sym typeface="Calibri"/>
            </a:endParaRPr>
          </a:p>
        </p:txBody>
      </p:sp>
      <p:pic>
        <p:nvPicPr>
          <p:cNvPr descr="preencoded.png" id="595" name="Google Shape;595;p14"/>
          <p:cNvPicPr preferRelativeResize="0"/>
          <p:nvPr/>
        </p:nvPicPr>
        <p:blipFill rotWithShape="1">
          <a:blip r:embed="rId5">
            <a:alphaModFix/>
          </a:blip>
          <a:srcRect b="0" l="0" r="0" t="0"/>
          <a:stretch/>
        </p:blipFill>
        <p:spPr>
          <a:xfrm>
            <a:off x="657225" y="2767478"/>
            <a:ext cx="137517" cy="137154"/>
          </a:xfrm>
          <a:prstGeom prst="rect">
            <a:avLst/>
          </a:prstGeom>
          <a:noFill/>
          <a:ln>
            <a:noFill/>
          </a:ln>
        </p:spPr>
      </p:pic>
      <p:sp>
        <p:nvSpPr>
          <p:cNvPr id="596" name="Google Shape;596;p14"/>
          <p:cNvSpPr/>
          <p:nvPr/>
        </p:nvSpPr>
        <p:spPr>
          <a:xfrm>
            <a:off x="909042" y="2750344"/>
            <a:ext cx="16122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Statistical anomaly detection</a:t>
            </a:r>
            <a:endParaRPr b="0" i="0" sz="900" u="none" cap="none" strike="noStrike">
              <a:solidFill>
                <a:schemeClr val="dk1"/>
              </a:solidFill>
              <a:latin typeface="Calibri"/>
              <a:ea typeface="Calibri"/>
              <a:cs typeface="Calibri"/>
              <a:sym typeface="Calibri"/>
            </a:endParaRPr>
          </a:p>
        </p:txBody>
      </p:sp>
      <p:pic>
        <p:nvPicPr>
          <p:cNvPr descr="preencoded.png" id="597" name="Google Shape;597;p14"/>
          <p:cNvPicPr preferRelativeResize="0"/>
          <p:nvPr/>
        </p:nvPicPr>
        <p:blipFill rotWithShape="1">
          <a:blip r:embed="rId5">
            <a:alphaModFix/>
          </a:blip>
          <a:srcRect b="0" l="0" r="0" t="0"/>
          <a:stretch/>
        </p:blipFill>
        <p:spPr>
          <a:xfrm>
            <a:off x="657225" y="3117521"/>
            <a:ext cx="137517" cy="137154"/>
          </a:xfrm>
          <a:prstGeom prst="rect">
            <a:avLst/>
          </a:prstGeom>
          <a:noFill/>
          <a:ln>
            <a:noFill/>
          </a:ln>
        </p:spPr>
      </p:pic>
      <p:sp>
        <p:nvSpPr>
          <p:cNvPr id="598" name="Google Shape;598;p14"/>
          <p:cNvSpPr/>
          <p:nvPr/>
        </p:nvSpPr>
        <p:spPr>
          <a:xfrm>
            <a:off x="909042" y="3100388"/>
            <a:ext cx="13425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Business rule validation</a:t>
            </a:r>
            <a:endParaRPr b="0" i="0" sz="900" u="none" cap="none" strike="noStrike">
              <a:solidFill>
                <a:schemeClr val="dk1"/>
              </a:solidFill>
              <a:latin typeface="Calibri"/>
              <a:ea typeface="Calibri"/>
              <a:cs typeface="Calibri"/>
              <a:sym typeface="Calibri"/>
            </a:endParaRPr>
          </a:p>
        </p:txBody>
      </p:sp>
      <p:sp>
        <p:nvSpPr>
          <p:cNvPr id="599" name="Google Shape;599;p14"/>
          <p:cNvSpPr/>
          <p:nvPr/>
        </p:nvSpPr>
        <p:spPr>
          <a:xfrm>
            <a:off x="4686100" y="2345238"/>
            <a:ext cx="4029000" cy="239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00" name="Google Shape;600;p14"/>
          <p:cNvPicPr preferRelativeResize="0"/>
          <p:nvPr/>
        </p:nvPicPr>
        <p:blipFill rotWithShape="1">
          <a:blip r:embed="rId6">
            <a:alphaModFix/>
          </a:blip>
          <a:srcRect b="0" l="0" r="0" t="0"/>
          <a:stretch/>
        </p:blipFill>
        <p:spPr>
          <a:xfrm>
            <a:off x="4914700" y="2609556"/>
            <a:ext cx="107156" cy="142875"/>
          </a:xfrm>
          <a:prstGeom prst="rect">
            <a:avLst/>
          </a:prstGeom>
          <a:noFill/>
          <a:ln>
            <a:noFill/>
          </a:ln>
        </p:spPr>
      </p:pic>
      <p:sp>
        <p:nvSpPr>
          <p:cNvPr id="601" name="Google Shape;601;p14"/>
          <p:cNvSpPr/>
          <p:nvPr/>
        </p:nvSpPr>
        <p:spPr>
          <a:xfrm>
            <a:off x="5079006" y="2573838"/>
            <a:ext cx="10419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Best Practices</a:t>
            </a:r>
            <a:endParaRPr b="0" i="0" sz="1125" u="none" cap="none" strike="noStrike">
              <a:solidFill>
                <a:schemeClr val="dk1"/>
              </a:solidFill>
              <a:latin typeface="Calibri"/>
              <a:ea typeface="Calibri"/>
              <a:cs typeface="Calibri"/>
              <a:sym typeface="Calibri"/>
            </a:endParaRPr>
          </a:p>
        </p:txBody>
      </p:sp>
      <p:pic>
        <p:nvPicPr>
          <p:cNvPr descr="preencoded.png" id="602" name="Google Shape;602;p14"/>
          <p:cNvPicPr preferRelativeResize="0"/>
          <p:nvPr/>
        </p:nvPicPr>
        <p:blipFill rotWithShape="1">
          <a:blip r:embed="rId7">
            <a:alphaModFix/>
          </a:blip>
          <a:srcRect b="0" l="0" r="0" t="0"/>
          <a:stretch/>
        </p:blipFill>
        <p:spPr>
          <a:xfrm>
            <a:off x="4914700" y="2982454"/>
            <a:ext cx="80367" cy="91446"/>
          </a:xfrm>
          <a:prstGeom prst="rect">
            <a:avLst/>
          </a:prstGeom>
          <a:noFill/>
          <a:ln>
            <a:noFill/>
          </a:ln>
        </p:spPr>
      </p:pic>
      <p:sp>
        <p:nvSpPr>
          <p:cNvPr id="603" name="Google Shape;603;p14"/>
          <p:cNvSpPr/>
          <p:nvPr/>
        </p:nvSpPr>
        <p:spPr>
          <a:xfrm>
            <a:off x="5052217" y="2959600"/>
            <a:ext cx="20673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Define clear success criteria for each step</a:t>
            </a:r>
            <a:endParaRPr b="0" i="0" sz="810" u="none" cap="none" strike="noStrike">
              <a:solidFill>
                <a:schemeClr val="dk1"/>
              </a:solidFill>
              <a:latin typeface="Calibri"/>
              <a:ea typeface="Calibri"/>
              <a:cs typeface="Calibri"/>
              <a:sym typeface="Calibri"/>
            </a:endParaRPr>
          </a:p>
        </p:txBody>
      </p:sp>
      <p:pic>
        <p:nvPicPr>
          <p:cNvPr descr="preencoded.png" id="604" name="Google Shape;604;p14"/>
          <p:cNvPicPr preferRelativeResize="0"/>
          <p:nvPr/>
        </p:nvPicPr>
        <p:blipFill rotWithShape="1">
          <a:blip r:embed="rId8">
            <a:alphaModFix/>
          </a:blip>
          <a:srcRect b="0" l="0" r="0" t="0"/>
          <a:stretch/>
        </p:blipFill>
        <p:spPr>
          <a:xfrm>
            <a:off x="4914700" y="3251043"/>
            <a:ext cx="80367" cy="91446"/>
          </a:xfrm>
          <a:prstGeom prst="rect">
            <a:avLst/>
          </a:prstGeom>
          <a:noFill/>
          <a:ln>
            <a:noFill/>
          </a:ln>
        </p:spPr>
      </p:pic>
      <p:sp>
        <p:nvSpPr>
          <p:cNvPr id="605" name="Google Shape;605;p14"/>
          <p:cNvSpPr/>
          <p:nvPr/>
        </p:nvSpPr>
        <p:spPr>
          <a:xfrm>
            <a:off x="5052217" y="3228188"/>
            <a:ext cx="24834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Implement both syntactic and semantic validation</a:t>
            </a:r>
            <a:endParaRPr b="0" i="0" sz="810" u="none" cap="none" strike="noStrike">
              <a:solidFill>
                <a:schemeClr val="dk1"/>
              </a:solidFill>
              <a:latin typeface="Calibri"/>
              <a:ea typeface="Calibri"/>
              <a:cs typeface="Calibri"/>
              <a:sym typeface="Calibri"/>
            </a:endParaRPr>
          </a:p>
        </p:txBody>
      </p:sp>
      <p:pic>
        <p:nvPicPr>
          <p:cNvPr descr="preencoded.png" id="606" name="Google Shape;606;p14"/>
          <p:cNvPicPr preferRelativeResize="0"/>
          <p:nvPr/>
        </p:nvPicPr>
        <p:blipFill rotWithShape="1">
          <a:blip r:embed="rId9">
            <a:alphaModFix/>
          </a:blip>
          <a:srcRect b="0" l="0" r="0" t="0"/>
          <a:stretch/>
        </p:blipFill>
        <p:spPr>
          <a:xfrm>
            <a:off x="4914700" y="3519631"/>
            <a:ext cx="80367" cy="91446"/>
          </a:xfrm>
          <a:prstGeom prst="rect">
            <a:avLst/>
          </a:prstGeom>
          <a:noFill/>
          <a:ln>
            <a:noFill/>
          </a:ln>
        </p:spPr>
      </p:pic>
      <p:sp>
        <p:nvSpPr>
          <p:cNvPr id="607" name="Google Shape;607;p14"/>
          <p:cNvSpPr/>
          <p:nvPr/>
        </p:nvSpPr>
        <p:spPr>
          <a:xfrm>
            <a:off x="5052217" y="3496777"/>
            <a:ext cx="24780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Use timeout mechanisms for long-running checks</a:t>
            </a:r>
            <a:endParaRPr b="0" i="0" sz="810" u="none" cap="none" strike="noStrike">
              <a:solidFill>
                <a:schemeClr val="dk1"/>
              </a:solidFill>
              <a:latin typeface="Calibri"/>
              <a:ea typeface="Calibri"/>
              <a:cs typeface="Calibri"/>
              <a:sym typeface="Calibri"/>
            </a:endParaRPr>
          </a:p>
        </p:txBody>
      </p:sp>
      <p:pic>
        <p:nvPicPr>
          <p:cNvPr descr="preencoded.png" id="608" name="Google Shape;608;p14"/>
          <p:cNvPicPr preferRelativeResize="0"/>
          <p:nvPr/>
        </p:nvPicPr>
        <p:blipFill rotWithShape="1">
          <a:blip r:embed="rId10">
            <a:alphaModFix/>
          </a:blip>
          <a:srcRect b="0" l="0" r="0" t="0"/>
          <a:stretch/>
        </p:blipFill>
        <p:spPr>
          <a:xfrm>
            <a:off x="4914700" y="3788219"/>
            <a:ext cx="80367" cy="91446"/>
          </a:xfrm>
          <a:prstGeom prst="rect">
            <a:avLst/>
          </a:prstGeom>
          <a:noFill/>
          <a:ln>
            <a:noFill/>
          </a:ln>
        </p:spPr>
      </p:pic>
      <p:sp>
        <p:nvSpPr>
          <p:cNvPr id="609" name="Google Shape;609;p14"/>
          <p:cNvSpPr/>
          <p:nvPr/>
        </p:nvSpPr>
        <p:spPr>
          <a:xfrm>
            <a:off x="5052217" y="3765365"/>
            <a:ext cx="18237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Log validation results for debugging</a:t>
            </a:r>
            <a:endParaRPr b="0" i="0" sz="810" u="none" cap="none" strike="noStrike">
              <a:solidFill>
                <a:schemeClr val="dk1"/>
              </a:solidFill>
              <a:latin typeface="Calibri"/>
              <a:ea typeface="Calibri"/>
              <a:cs typeface="Calibri"/>
              <a:sym typeface="Calibri"/>
            </a:endParaRPr>
          </a:p>
        </p:txBody>
      </p:sp>
      <p:pic>
        <p:nvPicPr>
          <p:cNvPr descr="preencoded.png" id="610" name="Google Shape;610;p14"/>
          <p:cNvPicPr preferRelativeResize="0"/>
          <p:nvPr/>
        </p:nvPicPr>
        <p:blipFill rotWithShape="1">
          <a:blip r:embed="rId9">
            <a:alphaModFix/>
          </a:blip>
          <a:srcRect b="0" l="0" r="0" t="0"/>
          <a:stretch/>
        </p:blipFill>
        <p:spPr>
          <a:xfrm>
            <a:off x="4914700" y="4056807"/>
            <a:ext cx="80367" cy="91446"/>
          </a:xfrm>
          <a:prstGeom prst="rect">
            <a:avLst/>
          </a:prstGeom>
          <a:noFill/>
          <a:ln>
            <a:noFill/>
          </a:ln>
        </p:spPr>
      </p:pic>
      <p:sp>
        <p:nvSpPr>
          <p:cNvPr id="611" name="Google Shape;611;p14"/>
          <p:cNvSpPr/>
          <p:nvPr/>
        </p:nvSpPr>
        <p:spPr>
          <a:xfrm>
            <a:off x="5052217" y="4033953"/>
            <a:ext cx="17955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Provide meaningful error messages</a:t>
            </a:r>
            <a:endParaRPr b="0" i="0" sz="810" u="none" cap="none" strike="noStrike">
              <a:solidFill>
                <a:schemeClr val="dk1"/>
              </a:solidFill>
              <a:latin typeface="Calibri"/>
              <a:ea typeface="Calibri"/>
              <a:cs typeface="Calibri"/>
              <a:sym typeface="Calibri"/>
            </a:endParaRPr>
          </a:p>
        </p:txBody>
      </p:sp>
      <p:pic>
        <p:nvPicPr>
          <p:cNvPr descr="preencoded.png" id="612" name="Google Shape;612;p14"/>
          <p:cNvPicPr preferRelativeResize="0"/>
          <p:nvPr/>
        </p:nvPicPr>
        <p:blipFill rotWithShape="1">
          <a:blip r:embed="rId7">
            <a:alphaModFix/>
          </a:blip>
          <a:srcRect b="0" l="0" r="0" t="0"/>
          <a:stretch/>
        </p:blipFill>
        <p:spPr>
          <a:xfrm>
            <a:off x="4914700" y="4325396"/>
            <a:ext cx="80367" cy="91446"/>
          </a:xfrm>
          <a:prstGeom prst="rect">
            <a:avLst/>
          </a:prstGeom>
          <a:noFill/>
          <a:ln>
            <a:noFill/>
          </a:ln>
        </p:spPr>
      </p:pic>
      <p:sp>
        <p:nvSpPr>
          <p:cNvPr id="613" name="Google Shape;613;p14"/>
          <p:cNvSpPr/>
          <p:nvPr/>
        </p:nvSpPr>
        <p:spPr>
          <a:xfrm>
            <a:off x="5052217" y="4302541"/>
            <a:ext cx="16083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Enable graceful failure handling</a:t>
            </a:r>
            <a:endParaRPr b="0" i="0" sz="810" u="none" cap="none" strike="noStrike">
              <a:solidFill>
                <a:schemeClr val="dk1"/>
              </a:solidFill>
              <a:latin typeface="Calibri"/>
              <a:ea typeface="Calibri"/>
              <a:cs typeface="Calibri"/>
              <a:sym typeface="Calibri"/>
            </a:endParaRPr>
          </a:p>
        </p:txBody>
      </p:sp>
      <p:sp>
        <p:nvSpPr>
          <p:cNvPr id="614" name="Google Shape;614;p14"/>
          <p:cNvSpPr/>
          <p:nvPr/>
        </p:nvSpPr>
        <p:spPr>
          <a:xfrm>
            <a:off x="4686300" y="-28575"/>
            <a:ext cx="4100400" cy="17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Example: Robust Outcome Check</a:t>
            </a:r>
            <a:endParaRPr b="0" i="0" sz="900" u="none" cap="none" strike="noStrike">
              <a:solidFill>
                <a:schemeClr val="dk1"/>
              </a:solidFill>
              <a:latin typeface="Calibri"/>
              <a:ea typeface="Calibri"/>
              <a:cs typeface="Calibri"/>
              <a:sym typeface="Calibri"/>
            </a:endParaRPr>
          </a:p>
        </p:txBody>
      </p:sp>
      <p:sp>
        <p:nvSpPr>
          <p:cNvPr id="615" name="Google Shape;615;p14"/>
          <p:cNvSpPr/>
          <p:nvPr/>
        </p:nvSpPr>
        <p:spPr>
          <a:xfrm>
            <a:off x="4686300" y="257175"/>
            <a:ext cx="4029000" cy="1839000"/>
          </a:xfrm>
          <a:prstGeom prst="rect">
            <a:avLst/>
          </a:prstGeom>
          <a:solidFill>
            <a:srgbClr val="2D3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4857750" y="441127"/>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17" name="Google Shape;617;p14"/>
          <p:cNvSpPr/>
          <p:nvPr/>
        </p:nvSpPr>
        <p:spPr>
          <a:xfrm>
            <a:off x="4974338" y="441127"/>
            <a:ext cx="9459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"outcome_check"</a:t>
            </a:r>
            <a:endParaRPr b="0" i="0" sz="765" u="none" cap="none" strike="noStrike">
              <a:solidFill>
                <a:schemeClr val="dk1"/>
              </a:solidFill>
              <a:latin typeface="Calibri"/>
              <a:ea typeface="Calibri"/>
              <a:cs typeface="Calibri"/>
              <a:sym typeface="Calibri"/>
            </a:endParaRPr>
          </a:p>
        </p:txBody>
      </p:sp>
      <p:sp>
        <p:nvSpPr>
          <p:cNvPr id="618" name="Google Shape;618;p14"/>
          <p:cNvSpPr/>
          <p:nvPr/>
        </p:nvSpPr>
        <p:spPr>
          <a:xfrm>
            <a:off x="5848750" y="441127"/>
            <a:ext cx="3045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19" name="Google Shape;619;p14"/>
          <p:cNvSpPr/>
          <p:nvPr/>
        </p:nvSpPr>
        <p:spPr>
          <a:xfrm>
            <a:off x="6081926" y="441127"/>
            <a:ext cx="1062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"validation_type"</a:t>
            </a:r>
            <a:endParaRPr b="0" i="0" sz="765" u="none" cap="none" strike="noStrike">
              <a:solidFill>
                <a:schemeClr val="dk1"/>
              </a:solidFill>
              <a:latin typeface="Calibri"/>
              <a:ea typeface="Calibri"/>
              <a:cs typeface="Calibri"/>
              <a:sym typeface="Calibri"/>
            </a:endParaRPr>
          </a:p>
        </p:txBody>
      </p:sp>
      <p:sp>
        <p:nvSpPr>
          <p:cNvPr id="620" name="Google Shape;620;p14"/>
          <p:cNvSpPr/>
          <p:nvPr/>
        </p:nvSpPr>
        <p:spPr>
          <a:xfrm>
            <a:off x="7072899" y="441127"/>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21" name="Google Shape;621;p14"/>
          <p:cNvSpPr/>
          <p:nvPr/>
        </p:nvSpPr>
        <p:spPr>
          <a:xfrm>
            <a:off x="7189487" y="441127"/>
            <a:ext cx="9459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"comprehensive"</a:t>
            </a:r>
            <a:endParaRPr b="0" i="0" sz="765" u="none" cap="none" strike="noStrike">
              <a:solidFill>
                <a:schemeClr val="dk1"/>
              </a:solidFill>
              <a:latin typeface="Calibri"/>
              <a:ea typeface="Calibri"/>
              <a:cs typeface="Calibri"/>
              <a:sym typeface="Calibri"/>
            </a:endParaRPr>
          </a:p>
        </p:txBody>
      </p:sp>
      <p:sp>
        <p:nvSpPr>
          <p:cNvPr id="622" name="Google Shape;622;p14"/>
          <p:cNvSpPr/>
          <p:nvPr/>
        </p:nvSpPr>
        <p:spPr>
          <a:xfrm>
            <a:off x="8063898" y="441127"/>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23" name="Google Shape;623;p14"/>
          <p:cNvSpPr/>
          <p:nvPr/>
        </p:nvSpPr>
        <p:spPr>
          <a:xfrm>
            <a:off x="4857750" y="577137"/>
            <a:ext cx="11790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"schema_validation"</a:t>
            </a:r>
            <a:endParaRPr b="0" i="0" sz="765" u="none" cap="none" strike="noStrike">
              <a:solidFill>
                <a:schemeClr val="dk1"/>
              </a:solidFill>
              <a:latin typeface="Calibri"/>
              <a:ea typeface="Calibri"/>
              <a:cs typeface="Calibri"/>
              <a:sym typeface="Calibri"/>
            </a:endParaRPr>
          </a:p>
        </p:txBody>
      </p:sp>
      <p:sp>
        <p:nvSpPr>
          <p:cNvPr id="624" name="Google Shape;624;p14"/>
          <p:cNvSpPr/>
          <p:nvPr/>
        </p:nvSpPr>
        <p:spPr>
          <a:xfrm>
            <a:off x="5965310" y="577137"/>
            <a:ext cx="3045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25" name="Google Shape;625;p14"/>
          <p:cNvSpPr/>
          <p:nvPr/>
        </p:nvSpPr>
        <p:spPr>
          <a:xfrm>
            <a:off x="6198487" y="577137"/>
            <a:ext cx="829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"schema_file"</a:t>
            </a:r>
            <a:endParaRPr b="0" i="0" sz="765" u="none" cap="none" strike="noStrike">
              <a:solidFill>
                <a:schemeClr val="dk1"/>
              </a:solidFill>
              <a:latin typeface="Calibri"/>
              <a:ea typeface="Calibri"/>
              <a:cs typeface="Calibri"/>
              <a:sym typeface="Calibri"/>
            </a:endParaRPr>
          </a:p>
        </p:txBody>
      </p:sp>
      <p:sp>
        <p:nvSpPr>
          <p:cNvPr id="626" name="Google Shape;626;p14"/>
          <p:cNvSpPr/>
          <p:nvPr/>
        </p:nvSpPr>
        <p:spPr>
          <a:xfrm>
            <a:off x="6956310" y="577137"/>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27" name="Google Shape;627;p14"/>
          <p:cNvSpPr/>
          <p:nvPr/>
        </p:nvSpPr>
        <p:spPr>
          <a:xfrm>
            <a:off x="7072899" y="577137"/>
            <a:ext cx="13539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"response_schema.json"</a:t>
            </a:r>
            <a:endParaRPr b="0" i="0" sz="765" u="none" cap="none" strike="noStrike">
              <a:solidFill>
                <a:schemeClr val="dk1"/>
              </a:solidFill>
              <a:latin typeface="Calibri"/>
              <a:ea typeface="Calibri"/>
              <a:cs typeface="Calibri"/>
              <a:sym typeface="Calibri"/>
            </a:endParaRPr>
          </a:p>
        </p:txBody>
      </p:sp>
      <p:sp>
        <p:nvSpPr>
          <p:cNvPr id="628" name="Google Shape;628;p14"/>
          <p:cNvSpPr/>
          <p:nvPr/>
        </p:nvSpPr>
        <p:spPr>
          <a:xfrm>
            <a:off x="8355341" y="577137"/>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29" name="Google Shape;629;p14"/>
          <p:cNvSpPr/>
          <p:nvPr/>
        </p:nvSpPr>
        <p:spPr>
          <a:xfrm>
            <a:off x="4857750" y="713147"/>
            <a:ext cx="654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"required"</a:t>
            </a:r>
            <a:endParaRPr b="0" i="0" sz="765" u="none" cap="none" strike="noStrike">
              <a:solidFill>
                <a:schemeClr val="dk1"/>
              </a:solidFill>
              <a:latin typeface="Calibri"/>
              <a:ea typeface="Calibri"/>
              <a:cs typeface="Calibri"/>
              <a:sym typeface="Calibri"/>
            </a:endParaRPr>
          </a:p>
        </p:txBody>
      </p:sp>
      <p:sp>
        <p:nvSpPr>
          <p:cNvPr id="630" name="Google Shape;630;p14"/>
          <p:cNvSpPr/>
          <p:nvPr/>
        </p:nvSpPr>
        <p:spPr>
          <a:xfrm>
            <a:off x="5440691" y="713147"/>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31" name="Google Shape;631;p14"/>
          <p:cNvSpPr/>
          <p:nvPr/>
        </p:nvSpPr>
        <p:spPr>
          <a:xfrm>
            <a:off x="5557279" y="713147"/>
            <a:ext cx="3045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6AD55"/>
              </a:buClr>
              <a:buSzPts val="765"/>
              <a:buFont typeface="Courier New"/>
              <a:buNone/>
            </a:pPr>
            <a:r>
              <a:rPr b="0" i="0" lang="en-US" sz="765" u="none" cap="none" strike="noStrike">
                <a:solidFill>
                  <a:srgbClr val="F6AD55"/>
                </a:solidFill>
                <a:latin typeface="Courier New"/>
                <a:ea typeface="Courier New"/>
                <a:cs typeface="Courier New"/>
                <a:sym typeface="Courier New"/>
              </a:rPr>
              <a:t>true</a:t>
            </a:r>
            <a:endParaRPr b="0" i="0" sz="765" u="none" cap="none" strike="noStrike">
              <a:solidFill>
                <a:schemeClr val="dk1"/>
              </a:solidFill>
              <a:latin typeface="Calibri"/>
              <a:ea typeface="Calibri"/>
              <a:cs typeface="Calibri"/>
              <a:sym typeface="Calibri"/>
            </a:endParaRPr>
          </a:p>
        </p:txBody>
      </p:sp>
      <p:sp>
        <p:nvSpPr>
          <p:cNvPr id="632" name="Google Shape;632;p14"/>
          <p:cNvSpPr/>
          <p:nvPr/>
        </p:nvSpPr>
        <p:spPr>
          <a:xfrm>
            <a:off x="5790456" y="713147"/>
            <a:ext cx="3045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33" name="Google Shape;633;p14"/>
          <p:cNvSpPr/>
          <p:nvPr/>
        </p:nvSpPr>
        <p:spPr>
          <a:xfrm>
            <a:off x="6023632" y="713147"/>
            <a:ext cx="1062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"semantic_checks"</a:t>
            </a:r>
            <a:endParaRPr b="0" i="0" sz="765" u="none" cap="none" strike="noStrike">
              <a:solidFill>
                <a:schemeClr val="dk1"/>
              </a:solidFill>
              <a:latin typeface="Calibri"/>
              <a:ea typeface="Calibri"/>
              <a:cs typeface="Calibri"/>
              <a:sym typeface="Calibri"/>
            </a:endParaRPr>
          </a:p>
        </p:txBody>
      </p:sp>
      <p:sp>
        <p:nvSpPr>
          <p:cNvPr id="634" name="Google Shape;634;p14"/>
          <p:cNvSpPr/>
          <p:nvPr/>
        </p:nvSpPr>
        <p:spPr>
          <a:xfrm>
            <a:off x="7014604" y="713147"/>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35" name="Google Shape;635;p14"/>
          <p:cNvSpPr/>
          <p:nvPr/>
        </p:nvSpPr>
        <p:spPr>
          <a:xfrm>
            <a:off x="7364369" y="713147"/>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"type"</a:t>
            </a:r>
            <a:endParaRPr b="0" i="0" sz="765" u="none" cap="none" strike="noStrike">
              <a:solidFill>
                <a:schemeClr val="dk1"/>
              </a:solidFill>
              <a:latin typeface="Calibri"/>
              <a:ea typeface="Calibri"/>
              <a:cs typeface="Calibri"/>
              <a:sym typeface="Calibri"/>
            </a:endParaRPr>
          </a:p>
        </p:txBody>
      </p:sp>
      <p:sp>
        <p:nvSpPr>
          <p:cNvPr id="636" name="Google Shape;636;p14"/>
          <p:cNvSpPr/>
          <p:nvPr/>
        </p:nvSpPr>
        <p:spPr>
          <a:xfrm>
            <a:off x="7714134" y="713147"/>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37" name="Google Shape;637;p14"/>
          <p:cNvSpPr/>
          <p:nvPr/>
        </p:nvSpPr>
        <p:spPr>
          <a:xfrm>
            <a:off x="4857750" y="849157"/>
            <a:ext cx="11790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"content_relevance"</a:t>
            </a:r>
            <a:endParaRPr b="0" i="0" sz="765" u="none" cap="none" strike="noStrike">
              <a:solidFill>
                <a:schemeClr val="dk1"/>
              </a:solidFill>
              <a:latin typeface="Calibri"/>
              <a:ea typeface="Calibri"/>
              <a:cs typeface="Calibri"/>
              <a:sym typeface="Calibri"/>
            </a:endParaRPr>
          </a:p>
        </p:txBody>
      </p:sp>
      <p:sp>
        <p:nvSpPr>
          <p:cNvPr id="638" name="Google Shape;638;p14"/>
          <p:cNvSpPr/>
          <p:nvPr/>
        </p:nvSpPr>
        <p:spPr>
          <a:xfrm>
            <a:off x="5965310" y="849157"/>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39" name="Google Shape;639;p14"/>
          <p:cNvSpPr/>
          <p:nvPr/>
        </p:nvSpPr>
        <p:spPr>
          <a:xfrm>
            <a:off x="6081899" y="849157"/>
            <a:ext cx="7128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"threshold"</a:t>
            </a:r>
            <a:endParaRPr b="0" i="0" sz="765" u="none" cap="none" strike="noStrike">
              <a:solidFill>
                <a:schemeClr val="dk1"/>
              </a:solidFill>
              <a:latin typeface="Calibri"/>
              <a:ea typeface="Calibri"/>
              <a:cs typeface="Calibri"/>
              <a:sym typeface="Calibri"/>
            </a:endParaRPr>
          </a:p>
        </p:txBody>
      </p:sp>
      <p:sp>
        <p:nvSpPr>
          <p:cNvPr id="640" name="Google Shape;640;p14"/>
          <p:cNvSpPr/>
          <p:nvPr/>
        </p:nvSpPr>
        <p:spPr>
          <a:xfrm>
            <a:off x="6723134" y="849157"/>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41" name="Google Shape;641;p14"/>
          <p:cNvSpPr/>
          <p:nvPr/>
        </p:nvSpPr>
        <p:spPr>
          <a:xfrm>
            <a:off x="6839722" y="849157"/>
            <a:ext cx="246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765"/>
              <a:buFont typeface="Courier New"/>
              <a:buNone/>
            </a:pPr>
            <a:r>
              <a:rPr b="0" i="0" lang="en-US" sz="765" u="none" cap="none" strike="noStrike">
                <a:solidFill>
                  <a:srgbClr val="90CDF4"/>
                </a:solidFill>
                <a:latin typeface="Courier New"/>
                <a:ea typeface="Courier New"/>
                <a:cs typeface="Courier New"/>
                <a:sym typeface="Courier New"/>
              </a:rPr>
              <a:t>0.8</a:t>
            </a:r>
            <a:endParaRPr b="0" i="0" sz="765" u="none" cap="none" strike="noStrike">
              <a:solidFill>
                <a:schemeClr val="dk1"/>
              </a:solidFill>
              <a:latin typeface="Calibri"/>
              <a:ea typeface="Calibri"/>
              <a:cs typeface="Calibri"/>
              <a:sym typeface="Calibri"/>
            </a:endParaRPr>
          </a:p>
        </p:txBody>
      </p:sp>
      <p:sp>
        <p:nvSpPr>
          <p:cNvPr id="642" name="Google Shape;642;p14"/>
          <p:cNvSpPr/>
          <p:nvPr/>
        </p:nvSpPr>
        <p:spPr>
          <a:xfrm>
            <a:off x="7014604" y="849157"/>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43" name="Google Shape;643;p14"/>
          <p:cNvSpPr/>
          <p:nvPr/>
        </p:nvSpPr>
        <p:spPr>
          <a:xfrm>
            <a:off x="7364369" y="849157"/>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"type"</a:t>
            </a:r>
            <a:endParaRPr b="0" i="0" sz="765" u="none" cap="none" strike="noStrike">
              <a:solidFill>
                <a:schemeClr val="dk1"/>
              </a:solidFill>
              <a:latin typeface="Calibri"/>
              <a:ea typeface="Calibri"/>
              <a:cs typeface="Calibri"/>
              <a:sym typeface="Calibri"/>
            </a:endParaRPr>
          </a:p>
        </p:txBody>
      </p:sp>
      <p:sp>
        <p:nvSpPr>
          <p:cNvPr id="644" name="Google Shape;644;p14"/>
          <p:cNvSpPr/>
          <p:nvPr/>
        </p:nvSpPr>
        <p:spPr>
          <a:xfrm>
            <a:off x="7714134" y="849157"/>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45" name="Google Shape;645;p14"/>
          <p:cNvSpPr/>
          <p:nvPr/>
        </p:nvSpPr>
        <p:spPr>
          <a:xfrm>
            <a:off x="4857750" y="985168"/>
            <a:ext cx="1237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"sentiment_analysis"</a:t>
            </a:r>
            <a:endParaRPr b="0" i="0" sz="765" u="none" cap="none" strike="noStrike">
              <a:solidFill>
                <a:schemeClr val="dk1"/>
              </a:solidFill>
              <a:latin typeface="Calibri"/>
              <a:ea typeface="Calibri"/>
              <a:cs typeface="Calibri"/>
              <a:sym typeface="Calibri"/>
            </a:endParaRPr>
          </a:p>
        </p:txBody>
      </p:sp>
      <p:sp>
        <p:nvSpPr>
          <p:cNvPr id="646" name="Google Shape;646;p14"/>
          <p:cNvSpPr/>
          <p:nvPr/>
        </p:nvSpPr>
        <p:spPr>
          <a:xfrm>
            <a:off x="6023604" y="98516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47" name="Google Shape;647;p14"/>
          <p:cNvSpPr/>
          <p:nvPr/>
        </p:nvSpPr>
        <p:spPr>
          <a:xfrm>
            <a:off x="6140193" y="985168"/>
            <a:ext cx="1004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"expected_range"</a:t>
            </a:r>
            <a:endParaRPr b="0" i="0" sz="765" u="none" cap="none" strike="noStrike">
              <a:solidFill>
                <a:schemeClr val="dk1"/>
              </a:solidFill>
              <a:latin typeface="Calibri"/>
              <a:ea typeface="Calibri"/>
              <a:cs typeface="Calibri"/>
              <a:sym typeface="Calibri"/>
            </a:endParaRPr>
          </a:p>
        </p:txBody>
      </p:sp>
      <p:sp>
        <p:nvSpPr>
          <p:cNvPr id="648" name="Google Shape;648;p14"/>
          <p:cNvSpPr/>
          <p:nvPr/>
        </p:nvSpPr>
        <p:spPr>
          <a:xfrm>
            <a:off x="7072899" y="985168"/>
            <a:ext cx="246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49" name="Google Shape;649;p14"/>
          <p:cNvSpPr/>
          <p:nvPr/>
        </p:nvSpPr>
        <p:spPr>
          <a:xfrm>
            <a:off x="7247781" y="985168"/>
            <a:ext cx="3045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765"/>
              <a:buFont typeface="Courier New"/>
              <a:buNone/>
            </a:pPr>
            <a:r>
              <a:rPr b="0" i="0" lang="en-US" sz="765" u="none" cap="none" strike="noStrike">
                <a:solidFill>
                  <a:srgbClr val="90CDF4"/>
                </a:solidFill>
                <a:latin typeface="Courier New"/>
                <a:ea typeface="Courier New"/>
                <a:cs typeface="Courier New"/>
                <a:sym typeface="Courier New"/>
              </a:rPr>
              <a:t>-0.2</a:t>
            </a:r>
            <a:endParaRPr b="0" i="0" sz="765" u="none" cap="none" strike="noStrike">
              <a:solidFill>
                <a:schemeClr val="dk1"/>
              </a:solidFill>
              <a:latin typeface="Calibri"/>
              <a:ea typeface="Calibri"/>
              <a:cs typeface="Calibri"/>
              <a:sym typeface="Calibri"/>
            </a:endParaRPr>
          </a:p>
        </p:txBody>
      </p:sp>
      <p:sp>
        <p:nvSpPr>
          <p:cNvPr id="650" name="Google Shape;650;p14"/>
          <p:cNvSpPr/>
          <p:nvPr/>
        </p:nvSpPr>
        <p:spPr>
          <a:xfrm>
            <a:off x="7480957" y="98516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51" name="Google Shape;651;p14"/>
          <p:cNvSpPr/>
          <p:nvPr/>
        </p:nvSpPr>
        <p:spPr>
          <a:xfrm>
            <a:off x="7597546" y="985168"/>
            <a:ext cx="246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765"/>
              <a:buFont typeface="Courier New"/>
              <a:buNone/>
            </a:pPr>
            <a:r>
              <a:rPr b="0" i="0" lang="en-US" sz="765" u="none" cap="none" strike="noStrike">
                <a:solidFill>
                  <a:srgbClr val="90CDF4"/>
                </a:solidFill>
                <a:latin typeface="Courier New"/>
                <a:ea typeface="Courier New"/>
                <a:cs typeface="Courier New"/>
                <a:sym typeface="Courier New"/>
              </a:rPr>
              <a:t>1.0</a:t>
            </a:r>
            <a:endParaRPr b="0" i="0" sz="765" u="none" cap="none" strike="noStrike">
              <a:solidFill>
                <a:schemeClr val="dk1"/>
              </a:solidFill>
              <a:latin typeface="Calibri"/>
              <a:ea typeface="Calibri"/>
              <a:cs typeface="Calibri"/>
              <a:sym typeface="Calibri"/>
            </a:endParaRPr>
          </a:p>
        </p:txBody>
      </p:sp>
      <p:sp>
        <p:nvSpPr>
          <p:cNvPr id="652" name="Google Shape;652;p14"/>
          <p:cNvSpPr/>
          <p:nvPr/>
        </p:nvSpPr>
        <p:spPr>
          <a:xfrm>
            <a:off x="7772428" y="985168"/>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53" name="Google Shape;653;p14"/>
          <p:cNvSpPr/>
          <p:nvPr/>
        </p:nvSpPr>
        <p:spPr>
          <a:xfrm>
            <a:off x="4857750" y="1121178"/>
            <a:ext cx="1004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"business_rules"</a:t>
            </a:r>
            <a:endParaRPr b="0" i="0" sz="765" u="none" cap="none" strike="noStrike">
              <a:solidFill>
                <a:schemeClr val="dk1"/>
              </a:solidFill>
              <a:latin typeface="Calibri"/>
              <a:ea typeface="Calibri"/>
              <a:cs typeface="Calibri"/>
              <a:sym typeface="Calibri"/>
            </a:endParaRPr>
          </a:p>
        </p:txBody>
      </p:sp>
      <p:sp>
        <p:nvSpPr>
          <p:cNvPr id="654" name="Google Shape;654;p14"/>
          <p:cNvSpPr/>
          <p:nvPr/>
        </p:nvSpPr>
        <p:spPr>
          <a:xfrm>
            <a:off x="5790456" y="1121178"/>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55" name="Google Shape;655;p14"/>
          <p:cNvSpPr/>
          <p:nvPr/>
        </p:nvSpPr>
        <p:spPr>
          <a:xfrm>
            <a:off x="6140221" y="1121178"/>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"rule"</a:t>
            </a:r>
            <a:endParaRPr b="0" i="0" sz="765" u="none" cap="none" strike="noStrike">
              <a:solidFill>
                <a:schemeClr val="dk1"/>
              </a:solidFill>
              <a:latin typeface="Calibri"/>
              <a:ea typeface="Calibri"/>
              <a:cs typeface="Calibri"/>
              <a:sym typeface="Calibri"/>
            </a:endParaRPr>
          </a:p>
        </p:txBody>
      </p:sp>
      <p:sp>
        <p:nvSpPr>
          <p:cNvPr id="656" name="Google Shape;656;p14"/>
          <p:cNvSpPr/>
          <p:nvPr/>
        </p:nvSpPr>
        <p:spPr>
          <a:xfrm>
            <a:off x="6489985" y="112117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57" name="Google Shape;657;p14"/>
          <p:cNvSpPr/>
          <p:nvPr/>
        </p:nvSpPr>
        <p:spPr>
          <a:xfrm>
            <a:off x="6606573" y="1121178"/>
            <a:ext cx="12957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"response_length_min"</a:t>
            </a:r>
            <a:endParaRPr b="0" i="0" sz="765" u="none" cap="none" strike="noStrike">
              <a:solidFill>
                <a:schemeClr val="dk1"/>
              </a:solidFill>
              <a:latin typeface="Calibri"/>
              <a:ea typeface="Calibri"/>
              <a:cs typeface="Calibri"/>
              <a:sym typeface="Calibri"/>
            </a:endParaRPr>
          </a:p>
        </p:txBody>
      </p:sp>
      <p:sp>
        <p:nvSpPr>
          <p:cNvPr id="658" name="Google Shape;658;p14"/>
          <p:cNvSpPr/>
          <p:nvPr/>
        </p:nvSpPr>
        <p:spPr>
          <a:xfrm>
            <a:off x="7830722" y="112117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59" name="Google Shape;659;p14"/>
          <p:cNvSpPr/>
          <p:nvPr/>
        </p:nvSpPr>
        <p:spPr>
          <a:xfrm>
            <a:off x="7947310" y="1121178"/>
            <a:ext cx="4794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"value"</a:t>
            </a:r>
            <a:endParaRPr b="0" i="0" sz="765" u="none" cap="none" strike="noStrike">
              <a:solidFill>
                <a:schemeClr val="dk1"/>
              </a:solidFill>
              <a:latin typeface="Calibri"/>
              <a:ea typeface="Calibri"/>
              <a:cs typeface="Calibri"/>
              <a:sym typeface="Calibri"/>
            </a:endParaRPr>
          </a:p>
        </p:txBody>
      </p:sp>
      <p:sp>
        <p:nvSpPr>
          <p:cNvPr id="660" name="Google Shape;660;p14"/>
          <p:cNvSpPr/>
          <p:nvPr/>
        </p:nvSpPr>
        <p:spPr>
          <a:xfrm>
            <a:off x="8355369" y="1121178"/>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61" name="Google Shape;661;p14"/>
          <p:cNvSpPr/>
          <p:nvPr/>
        </p:nvSpPr>
        <p:spPr>
          <a:xfrm>
            <a:off x="4857750" y="125718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765"/>
              <a:buFont typeface="Courier New"/>
              <a:buNone/>
            </a:pPr>
            <a:r>
              <a:rPr b="0" i="0" lang="en-US" sz="765" u="none" cap="none" strike="noStrike">
                <a:solidFill>
                  <a:srgbClr val="90CDF4"/>
                </a:solidFill>
                <a:latin typeface="Courier New"/>
                <a:ea typeface="Courier New"/>
                <a:cs typeface="Courier New"/>
                <a:sym typeface="Courier New"/>
              </a:rPr>
              <a:t>50</a:t>
            </a:r>
            <a:endParaRPr b="0" i="0" sz="765" u="none" cap="none" strike="noStrike">
              <a:solidFill>
                <a:schemeClr val="dk1"/>
              </a:solidFill>
              <a:latin typeface="Calibri"/>
              <a:ea typeface="Calibri"/>
              <a:cs typeface="Calibri"/>
              <a:sym typeface="Calibri"/>
            </a:endParaRPr>
          </a:p>
        </p:txBody>
      </p:sp>
      <p:sp>
        <p:nvSpPr>
          <p:cNvPr id="662" name="Google Shape;662;p14"/>
          <p:cNvSpPr/>
          <p:nvPr/>
        </p:nvSpPr>
        <p:spPr>
          <a:xfrm>
            <a:off x="4974338" y="1257188"/>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63" name="Google Shape;663;p14"/>
          <p:cNvSpPr/>
          <p:nvPr/>
        </p:nvSpPr>
        <p:spPr>
          <a:xfrm>
            <a:off x="5324103" y="1257188"/>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"rule"</a:t>
            </a:r>
            <a:endParaRPr b="0" i="0" sz="765" u="none" cap="none" strike="noStrike">
              <a:solidFill>
                <a:schemeClr val="dk1"/>
              </a:solidFill>
              <a:latin typeface="Calibri"/>
              <a:ea typeface="Calibri"/>
              <a:cs typeface="Calibri"/>
              <a:sym typeface="Calibri"/>
            </a:endParaRPr>
          </a:p>
        </p:txBody>
      </p:sp>
      <p:sp>
        <p:nvSpPr>
          <p:cNvPr id="664" name="Google Shape;664;p14"/>
          <p:cNvSpPr/>
          <p:nvPr/>
        </p:nvSpPr>
        <p:spPr>
          <a:xfrm>
            <a:off x="5673868" y="125718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65" name="Google Shape;665;p14"/>
          <p:cNvSpPr/>
          <p:nvPr/>
        </p:nvSpPr>
        <p:spPr>
          <a:xfrm>
            <a:off x="5790456" y="1257188"/>
            <a:ext cx="15870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"contains_required_fields"</a:t>
            </a:r>
            <a:endParaRPr b="0" i="0" sz="765" u="none" cap="none" strike="noStrike">
              <a:solidFill>
                <a:schemeClr val="dk1"/>
              </a:solidFill>
              <a:latin typeface="Calibri"/>
              <a:ea typeface="Calibri"/>
              <a:cs typeface="Calibri"/>
              <a:sym typeface="Calibri"/>
            </a:endParaRPr>
          </a:p>
        </p:txBody>
      </p:sp>
      <p:sp>
        <p:nvSpPr>
          <p:cNvPr id="666" name="Google Shape;666;p14"/>
          <p:cNvSpPr/>
          <p:nvPr/>
        </p:nvSpPr>
        <p:spPr>
          <a:xfrm>
            <a:off x="7306075" y="1257188"/>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67" name="Google Shape;667;p14"/>
          <p:cNvSpPr/>
          <p:nvPr/>
        </p:nvSpPr>
        <p:spPr>
          <a:xfrm>
            <a:off x="7422663" y="1257188"/>
            <a:ext cx="5379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"fields"</a:t>
            </a:r>
            <a:endParaRPr b="0" i="0" sz="765" u="none" cap="none" strike="noStrike">
              <a:solidFill>
                <a:schemeClr val="dk1"/>
              </a:solidFill>
              <a:latin typeface="Calibri"/>
              <a:ea typeface="Calibri"/>
              <a:cs typeface="Calibri"/>
              <a:sym typeface="Calibri"/>
            </a:endParaRPr>
          </a:p>
        </p:txBody>
      </p:sp>
      <p:sp>
        <p:nvSpPr>
          <p:cNvPr id="668" name="Google Shape;668;p14"/>
          <p:cNvSpPr/>
          <p:nvPr/>
        </p:nvSpPr>
        <p:spPr>
          <a:xfrm>
            <a:off x="4857750" y="1257188"/>
            <a:ext cx="3161100" cy="245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69" name="Google Shape;669;p14"/>
          <p:cNvSpPr/>
          <p:nvPr/>
        </p:nvSpPr>
        <p:spPr>
          <a:xfrm>
            <a:off x="4916044" y="1393199"/>
            <a:ext cx="5379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"status"</a:t>
            </a:r>
            <a:endParaRPr b="0" i="0" sz="765" u="none" cap="none" strike="noStrike">
              <a:solidFill>
                <a:schemeClr val="dk1"/>
              </a:solidFill>
              <a:latin typeface="Calibri"/>
              <a:ea typeface="Calibri"/>
              <a:cs typeface="Calibri"/>
              <a:sym typeface="Calibri"/>
            </a:endParaRPr>
          </a:p>
        </p:txBody>
      </p:sp>
      <p:sp>
        <p:nvSpPr>
          <p:cNvPr id="670" name="Google Shape;670;p14"/>
          <p:cNvSpPr/>
          <p:nvPr/>
        </p:nvSpPr>
        <p:spPr>
          <a:xfrm>
            <a:off x="5382397" y="139319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71" name="Google Shape;671;p14"/>
          <p:cNvSpPr/>
          <p:nvPr/>
        </p:nvSpPr>
        <p:spPr>
          <a:xfrm>
            <a:off x="5498985" y="1393199"/>
            <a:ext cx="421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"data"</a:t>
            </a:r>
            <a:endParaRPr b="0" i="0" sz="765" u="none" cap="none" strike="noStrike">
              <a:solidFill>
                <a:schemeClr val="dk1"/>
              </a:solidFill>
              <a:latin typeface="Calibri"/>
              <a:ea typeface="Calibri"/>
              <a:cs typeface="Calibri"/>
              <a:sym typeface="Calibri"/>
            </a:endParaRPr>
          </a:p>
        </p:txBody>
      </p:sp>
      <p:sp>
        <p:nvSpPr>
          <p:cNvPr id="672" name="Google Shape;672;p14"/>
          <p:cNvSpPr/>
          <p:nvPr/>
        </p:nvSpPr>
        <p:spPr>
          <a:xfrm>
            <a:off x="5848750" y="1393199"/>
            <a:ext cx="4794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73" name="Google Shape;673;p14"/>
          <p:cNvSpPr/>
          <p:nvPr/>
        </p:nvSpPr>
        <p:spPr>
          <a:xfrm>
            <a:off x="6256809" y="1393199"/>
            <a:ext cx="596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"timeout"</a:t>
            </a:r>
            <a:endParaRPr b="0" i="0" sz="765" u="none" cap="none" strike="noStrike">
              <a:solidFill>
                <a:schemeClr val="dk1"/>
              </a:solidFill>
              <a:latin typeface="Calibri"/>
              <a:ea typeface="Calibri"/>
              <a:cs typeface="Calibri"/>
              <a:sym typeface="Calibri"/>
            </a:endParaRPr>
          </a:p>
        </p:txBody>
      </p:sp>
      <p:sp>
        <p:nvSpPr>
          <p:cNvPr id="674" name="Google Shape;674;p14"/>
          <p:cNvSpPr/>
          <p:nvPr/>
        </p:nvSpPr>
        <p:spPr>
          <a:xfrm>
            <a:off x="6781456" y="139319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75" name="Google Shape;675;p14"/>
          <p:cNvSpPr/>
          <p:nvPr/>
        </p:nvSpPr>
        <p:spPr>
          <a:xfrm>
            <a:off x="6898044" y="139319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765"/>
              <a:buFont typeface="Courier New"/>
              <a:buNone/>
            </a:pPr>
            <a:r>
              <a:rPr b="0" i="0" lang="en-US" sz="765" u="none" cap="none" strike="noStrike">
                <a:solidFill>
                  <a:srgbClr val="90CDF4"/>
                </a:solidFill>
                <a:latin typeface="Courier New"/>
                <a:ea typeface="Courier New"/>
                <a:cs typeface="Courier New"/>
                <a:sym typeface="Courier New"/>
              </a:rPr>
              <a:t>30</a:t>
            </a:r>
            <a:endParaRPr b="0" i="0" sz="765" u="none" cap="none" strike="noStrike">
              <a:solidFill>
                <a:schemeClr val="dk1"/>
              </a:solidFill>
              <a:latin typeface="Calibri"/>
              <a:ea typeface="Calibri"/>
              <a:cs typeface="Calibri"/>
              <a:sym typeface="Calibri"/>
            </a:endParaRPr>
          </a:p>
        </p:txBody>
      </p:sp>
      <p:sp>
        <p:nvSpPr>
          <p:cNvPr id="676" name="Google Shape;676;p14"/>
          <p:cNvSpPr/>
          <p:nvPr/>
        </p:nvSpPr>
        <p:spPr>
          <a:xfrm>
            <a:off x="7014632" y="139319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77" name="Google Shape;677;p14"/>
          <p:cNvSpPr/>
          <p:nvPr/>
        </p:nvSpPr>
        <p:spPr>
          <a:xfrm>
            <a:off x="7131221" y="1393199"/>
            <a:ext cx="8877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"retry_policy"</a:t>
            </a:r>
            <a:endParaRPr b="0" i="0" sz="765" u="none" cap="none" strike="noStrike">
              <a:solidFill>
                <a:schemeClr val="dk1"/>
              </a:solidFill>
              <a:latin typeface="Calibri"/>
              <a:ea typeface="Calibri"/>
              <a:cs typeface="Calibri"/>
              <a:sym typeface="Calibri"/>
            </a:endParaRPr>
          </a:p>
        </p:txBody>
      </p:sp>
      <p:sp>
        <p:nvSpPr>
          <p:cNvPr id="678" name="Google Shape;678;p14"/>
          <p:cNvSpPr/>
          <p:nvPr/>
        </p:nvSpPr>
        <p:spPr>
          <a:xfrm>
            <a:off x="7947338" y="1393199"/>
            <a:ext cx="246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79" name="Google Shape;679;p14"/>
          <p:cNvSpPr/>
          <p:nvPr/>
        </p:nvSpPr>
        <p:spPr>
          <a:xfrm>
            <a:off x="4857750" y="1529209"/>
            <a:ext cx="8877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"max_attempts"</a:t>
            </a:r>
            <a:endParaRPr b="0" i="0" sz="765" u="none" cap="none" strike="noStrike">
              <a:solidFill>
                <a:schemeClr val="dk1"/>
              </a:solidFill>
              <a:latin typeface="Calibri"/>
              <a:ea typeface="Calibri"/>
              <a:cs typeface="Calibri"/>
              <a:sym typeface="Calibri"/>
            </a:endParaRPr>
          </a:p>
        </p:txBody>
      </p:sp>
      <p:sp>
        <p:nvSpPr>
          <p:cNvPr id="680" name="Google Shape;680;p14"/>
          <p:cNvSpPr/>
          <p:nvPr/>
        </p:nvSpPr>
        <p:spPr>
          <a:xfrm>
            <a:off x="5673868" y="152920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81" name="Google Shape;681;p14"/>
          <p:cNvSpPr/>
          <p:nvPr/>
        </p:nvSpPr>
        <p:spPr>
          <a:xfrm>
            <a:off x="5790456" y="1529209"/>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90CDF4"/>
              </a:buClr>
              <a:buSzPts val="765"/>
              <a:buFont typeface="Courier New"/>
              <a:buNone/>
            </a:pPr>
            <a:r>
              <a:rPr b="0" i="0" lang="en-US" sz="765" u="none" cap="none" strike="noStrike">
                <a:solidFill>
                  <a:srgbClr val="90CDF4"/>
                </a:solidFill>
                <a:latin typeface="Courier New"/>
                <a:ea typeface="Courier New"/>
                <a:cs typeface="Courier New"/>
                <a:sym typeface="Courier New"/>
              </a:rPr>
              <a:t>3</a:t>
            </a:r>
            <a:endParaRPr b="0" i="0" sz="765" u="none" cap="none" strike="noStrike">
              <a:solidFill>
                <a:schemeClr val="dk1"/>
              </a:solidFill>
              <a:latin typeface="Calibri"/>
              <a:ea typeface="Calibri"/>
              <a:cs typeface="Calibri"/>
              <a:sym typeface="Calibri"/>
            </a:endParaRPr>
          </a:p>
        </p:txBody>
      </p:sp>
      <p:sp>
        <p:nvSpPr>
          <p:cNvPr id="682" name="Google Shape;682;p14"/>
          <p:cNvSpPr/>
          <p:nvPr/>
        </p:nvSpPr>
        <p:spPr>
          <a:xfrm>
            <a:off x="5848750" y="152920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83" name="Google Shape;683;p14"/>
          <p:cNvSpPr/>
          <p:nvPr/>
        </p:nvSpPr>
        <p:spPr>
          <a:xfrm>
            <a:off x="5965338" y="1529209"/>
            <a:ext cx="11208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"backoff_strategy"</a:t>
            </a:r>
            <a:endParaRPr b="0" i="0" sz="765" u="none" cap="none" strike="noStrike">
              <a:solidFill>
                <a:schemeClr val="dk1"/>
              </a:solidFill>
              <a:latin typeface="Calibri"/>
              <a:ea typeface="Calibri"/>
              <a:cs typeface="Calibri"/>
              <a:sym typeface="Calibri"/>
            </a:endParaRPr>
          </a:p>
        </p:txBody>
      </p:sp>
      <p:sp>
        <p:nvSpPr>
          <p:cNvPr id="684" name="Google Shape;684;p14"/>
          <p:cNvSpPr/>
          <p:nvPr/>
        </p:nvSpPr>
        <p:spPr>
          <a:xfrm>
            <a:off x="7014604" y="152920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85" name="Google Shape;685;p14"/>
          <p:cNvSpPr/>
          <p:nvPr/>
        </p:nvSpPr>
        <p:spPr>
          <a:xfrm>
            <a:off x="7131193" y="1529209"/>
            <a:ext cx="829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"exponential"</a:t>
            </a:r>
            <a:endParaRPr b="0" i="0" sz="765" u="none" cap="none" strike="noStrike">
              <a:solidFill>
                <a:schemeClr val="dk1"/>
              </a:solidFill>
              <a:latin typeface="Calibri"/>
              <a:ea typeface="Calibri"/>
              <a:cs typeface="Calibri"/>
              <a:sym typeface="Calibri"/>
            </a:endParaRPr>
          </a:p>
        </p:txBody>
      </p:sp>
      <p:sp>
        <p:nvSpPr>
          <p:cNvPr id="686" name="Google Shape;686;p14"/>
          <p:cNvSpPr/>
          <p:nvPr/>
        </p:nvSpPr>
        <p:spPr>
          <a:xfrm>
            <a:off x="7889016" y="1529209"/>
            <a:ext cx="246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87" name="Google Shape;687;p14"/>
          <p:cNvSpPr/>
          <p:nvPr/>
        </p:nvSpPr>
        <p:spPr>
          <a:xfrm>
            <a:off x="4857750" y="1665219"/>
            <a:ext cx="11208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"failure_handling"</a:t>
            </a:r>
            <a:endParaRPr b="0" i="0" sz="765" u="none" cap="none" strike="noStrike">
              <a:solidFill>
                <a:schemeClr val="dk1"/>
              </a:solidFill>
              <a:latin typeface="Calibri"/>
              <a:ea typeface="Calibri"/>
              <a:cs typeface="Calibri"/>
              <a:sym typeface="Calibri"/>
            </a:endParaRPr>
          </a:p>
        </p:txBody>
      </p:sp>
      <p:sp>
        <p:nvSpPr>
          <p:cNvPr id="688" name="Google Shape;688;p14"/>
          <p:cNvSpPr/>
          <p:nvPr/>
        </p:nvSpPr>
        <p:spPr>
          <a:xfrm>
            <a:off x="5907016" y="1665219"/>
            <a:ext cx="3045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89" name="Google Shape;689;p14"/>
          <p:cNvSpPr/>
          <p:nvPr/>
        </p:nvSpPr>
        <p:spPr>
          <a:xfrm>
            <a:off x="6140193" y="1665219"/>
            <a:ext cx="5379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"action"</a:t>
            </a:r>
            <a:endParaRPr b="0" i="0" sz="765" u="none" cap="none" strike="noStrike">
              <a:solidFill>
                <a:schemeClr val="dk1"/>
              </a:solidFill>
              <a:latin typeface="Calibri"/>
              <a:ea typeface="Calibri"/>
              <a:cs typeface="Calibri"/>
              <a:sym typeface="Calibri"/>
            </a:endParaRPr>
          </a:p>
        </p:txBody>
      </p:sp>
      <p:sp>
        <p:nvSpPr>
          <p:cNvPr id="690" name="Google Shape;690;p14"/>
          <p:cNvSpPr/>
          <p:nvPr/>
        </p:nvSpPr>
        <p:spPr>
          <a:xfrm>
            <a:off x="6606546" y="1665219"/>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91" name="Google Shape;691;p14"/>
          <p:cNvSpPr/>
          <p:nvPr/>
        </p:nvSpPr>
        <p:spPr>
          <a:xfrm>
            <a:off x="6723134" y="1665219"/>
            <a:ext cx="12372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"rollback_and_alert"</a:t>
            </a:r>
            <a:endParaRPr b="0" i="0" sz="765" u="none" cap="none" strike="noStrike">
              <a:solidFill>
                <a:schemeClr val="dk1"/>
              </a:solidFill>
              <a:latin typeface="Calibri"/>
              <a:ea typeface="Calibri"/>
              <a:cs typeface="Calibri"/>
              <a:sym typeface="Calibri"/>
            </a:endParaRPr>
          </a:p>
        </p:txBody>
      </p:sp>
      <p:sp>
        <p:nvSpPr>
          <p:cNvPr id="692" name="Google Shape;692;p14"/>
          <p:cNvSpPr/>
          <p:nvPr/>
        </p:nvSpPr>
        <p:spPr>
          <a:xfrm>
            <a:off x="7888988" y="1665219"/>
            <a:ext cx="1296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93" name="Google Shape;693;p14"/>
          <p:cNvSpPr/>
          <p:nvPr/>
        </p:nvSpPr>
        <p:spPr>
          <a:xfrm>
            <a:off x="4857750" y="1801230"/>
            <a:ext cx="1412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65"/>
              <a:buFont typeface="Courier New"/>
              <a:buNone/>
            </a:pPr>
            <a:r>
              <a:rPr b="0" i="0" lang="en-US" sz="765" u="none" cap="none" strike="noStrike">
                <a:solidFill>
                  <a:srgbClr val="81E6D9"/>
                </a:solidFill>
                <a:latin typeface="Courier New"/>
                <a:ea typeface="Courier New"/>
                <a:cs typeface="Courier New"/>
                <a:sym typeface="Courier New"/>
              </a:rPr>
              <a:t>"notification_channels"</a:t>
            </a:r>
            <a:endParaRPr b="0" i="0" sz="765" u="none" cap="none" strike="noStrike">
              <a:solidFill>
                <a:schemeClr val="dk1"/>
              </a:solidFill>
              <a:latin typeface="Calibri"/>
              <a:ea typeface="Calibri"/>
              <a:cs typeface="Calibri"/>
              <a:sym typeface="Calibri"/>
            </a:endParaRPr>
          </a:p>
        </p:txBody>
      </p:sp>
      <p:sp>
        <p:nvSpPr>
          <p:cNvPr id="694" name="Google Shape;694;p14"/>
          <p:cNvSpPr/>
          <p:nvPr/>
        </p:nvSpPr>
        <p:spPr>
          <a:xfrm>
            <a:off x="6198487" y="1801230"/>
            <a:ext cx="2463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p:txBody>
      </p:sp>
      <p:sp>
        <p:nvSpPr>
          <p:cNvPr id="695" name="Google Shape;695;p14"/>
          <p:cNvSpPr/>
          <p:nvPr/>
        </p:nvSpPr>
        <p:spPr>
          <a:xfrm>
            <a:off x="6373369" y="1801230"/>
            <a:ext cx="4794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"email"</a:t>
            </a:r>
            <a:endParaRPr b="0" i="0" sz="765" u="none" cap="none" strike="noStrike">
              <a:solidFill>
                <a:schemeClr val="dk1"/>
              </a:solidFill>
              <a:latin typeface="Calibri"/>
              <a:ea typeface="Calibri"/>
              <a:cs typeface="Calibri"/>
              <a:sym typeface="Calibri"/>
            </a:endParaRPr>
          </a:p>
        </p:txBody>
      </p:sp>
      <p:sp>
        <p:nvSpPr>
          <p:cNvPr id="696" name="Google Shape;696;p14"/>
          <p:cNvSpPr/>
          <p:nvPr/>
        </p:nvSpPr>
        <p:spPr>
          <a:xfrm>
            <a:off x="6781428" y="1801230"/>
            <a:ext cx="1881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
        <p:nvSpPr>
          <p:cNvPr id="697" name="Google Shape;697;p14"/>
          <p:cNvSpPr/>
          <p:nvPr/>
        </p:nvSpPr>
        <p:spPr>
          <a:xfrm>
            <a:off x="6898016" y="1801230"/>
            <a:ext cx="4794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BB6CE"/>
              </a:buClr>
              <a:buSzPts val="765"/>
              <a:buFont typeface="Courier New"/>
              <a:buNone/>
            </a:pPr>
            <a:r>
              <a:rPr b="0" i="0" lang="en-US" sz="765" u="none" cap="none" strike="noStrike">
                <a:solidFill>
                  <a:srgbClr val="FBB6CE"/>
                </a:solidFill>
                <a:latin typeface="Courier New"/>
                <a:ea typeface="Courier New"/>
                <a:cs typeface="Courier New"/>
                <a:sym typeface="Courier New"/>
              </a:rPr>
              <a:t>"slack"</a:t>
            </a:r>
            <a:endParaRPr b="0" i="0" sz="765" u="none" cap="none" strike="noStrike">
              <a:solidFill>
                <a:schemeClr val="dk1"/>
              </a:solidFill>
              <a:latin typeface="Calibri"/>
              <a:ea typeface="Calibri"/>
              <a:cs typeface="Calibri"/>
              <a:sym typeface="Calibri"/>
            </a:endParaRPr>
          </a:p>
        </p:txBody>
      </p:sp>
      <p:sp>
        <p:nvSpPr>
          <p:cNvPr id="698" name="Google Shape;698;p14"/>
          <p:cNvSpPr/>
          <p:nvPr/>
        </p:nvSpPr>
        <p:spPr>
          <a:xfrm>
            <a:off x="7306075" y="1801230"/>
            <a:ext cx="479400" cy="108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  }</a:t>
            </a:r>
            <a:endParaRPr b="0" i="0" sz="765"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65"/>
              <a:buFont typeface="Courier New"/>
              <a:buNone/>
            </a:pPr>
            <a:r>
              <a:rPr b="0" i="0" lang="en-US" sz="765" u="none" cap="none" strike="noStrike">
                <a:solidFill>
                  <a:srgbClr val="E2E8F0"/>
                </a:solidFill>
                <a:latin typeface="Courier New"/>
                <a:ea typeface="Courier New"/>
                <a:cs typeface="Courier New"/>
                <a:sym typeface="Courier New"/>
              </a:rPr>
              <a:t>}</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preencoded.png" id="704" name="Google Shape;704;p15"/>
          <p:cNvPicPr preferRelativeResize="0"/>
          <p:nvPr/>
        </p:nvPicPr>
        <p:blipFill rotWithShape="1">
          <a:blip r:embed="rId3">
            <a:alphaModFix/>
          </a:blip>
          <a:srcRect b="0" l="0" r="0" t="0"/>
          <a:stretch/>
        </p:blipFill>
        <p:spPr>
          <a:xfrm>
            <a:off x="0" y="-457200"/>
            <a:ext cx="9144000" cy="5893760"/>
          </a:xfrm>
          <a:prstGeom prst="rect">
            <a:avLst/>
          </a:prstGeom>
          <a:noFill/>
          <a:ln>
            <a:noFill/>
          </a:ln>
        </p:spPr>
      </p:pic>
      <p:sp>
        <p:nvSpPr>
          <p:cNvPr id="705" name="Google Shape;705;p15"/>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Self-Improving Workflows and Tools</a:t>
            </a:r>
            <a:endParaRPr b="0" i="0" sz="2250" u="none" cap="none" strike="noStrike">
              <a:solidFill>
                <a:schemeClr val="dk1"/>
              </a:solidFill>
              <a:latin typeface="Calibri"/>
              <a:ea typeface="Calibri"/>
              <a:cs typeface="Calibri"/>
              <a:sym typeface="Calibri"/>
            </a:endParaRPr>
          </a:p>
        </p:txBody>
      </p:sp>
      <p:sp>
        <p:nvSpPr>
          <p:cNvPr id="706" name="Google Shape;706;p15"/>
          <p:cNvSpPr/>
          <p:nvPr/>
        </p:nvSpPr>
        <p:spPr>
          <a:xfrm>
            <a:off x="428625" y="628650"/>
            <a:ext cx="8286900" cy="939000"/>
          </a:xfrm>
          <a:prstGeom prst="rect">
            <a:avLst/>
          </a:prstGeom>
          <a:solidFill>
            <a:srgbClr val="FFFFFF"/>
          </a:solidFill>
          <a:ln cap="flat" cmpd="sng" w="9525">
            <a:solidFill>
              <a:srgbClr val="667E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657225" y="857250"/>
            <a:ext cx="7901100" cy="438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080"/>
              <a:buFont typeface="Noto Sans"/>
              <a:buNone/>
            </a:pPr>
            <a:r>
              <a:rPr b="0" i="0" lang="en-US" sz="1080" u="none" cap="none" strike="noStrike">
                <a:solidFill>
                  <a:srgbClr val="2D3748"/>
                </a:solidFill>
                <a:latin typeface="Noto Sans"/>
                <a:ea typeface="Noto Sans"/>
                <a:cs typeface="Noto Sans"/>
                <a:sym typeface="Noto Sans"/>
              </a:rPr>
              <a:t>AI systems that continuously enhance their own capabilities through iterative learning, feedback analysis, and autonomous optimization of their workflows and tools.</a:t>
            </a:r>
            <a:endParaRPr b="0" i="0" sz="1080" u="none" cap="none" strike="noStrike">
              <a:solidFill>
                <a:schemeClr val="dk1"/>
              </a:solidFill>
              <a:latin typeface="Calibri"/>
              <a:ea typeface="Calibri"/>
              <a:cs typeface="Calibri"/>
              <a:sym typeface="Calibri"/>
            </a:endParaRPr>
          </a:p>
        </p:txBody>
      </p:sp>
      <p:sp>
        <p:nvSpPr>
          <p:cNvPr id="708" name="Google Shape;708;p15"/>
          <p:cNvSpPr/>
          <p:nvPr/>
        </p:nvSpPr>
        <p:spPr>
          <a:xfrm>
            <a:off x="2514600" y="1753344"/>
            <a:ext cx="857400" cy="857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9" name="Google Shape;709;p15"/>
          <p:cNvPicPr preferRelativeResize="0"/>
          <p:nvPr/>
        </p:nvPicPr>
        <p:blipFill rotWithShape="1">
          <a:blip r:embed="rId4">
            <a:alphaModFix/>
          </a:blip>
          <a:srcRect b="0" l="0" r="0" t="0"/>
          <a:stretch/>
        </p:blipFill>
        <p:spPr>
          <a:xfrm>
            <a:off x="2828925" y="1970503"/>
            <a:ext cx="228600" cy="228600"/>
          </a:xfrm>
          <a:prstGeom prst="rect">
            <a:avLst/>
          </a:prstGeom>
          <a:noFill/>
          <a:ln>
            <a:noFill/>
          </a:ln>
        </p:spPr>
      </p:pic>
      <p:sp>
        <p:nvSpPr>
          <p:cNvPr id="710" name="Google Shape;710;p15"/>
          <p:cNvSpPr/>
          <p:nvPr/>
        </p:nvSpPr>
        <p:spPr>
          <a:xfrm>
            <a:off x="2769096" y="2256253"/>
            <a:ext cx="4197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Execute</a:t>
            </a:r>
            <a:endParaRPr b="0" i="0" sz="720" u="none" cap="none" strike="noStrike">
              <a:solidFill>
                <a:schemeClr val="dk1"/>
              </a:solidFill>
              <a:latin typeface="Calibri"/>
              <a:ea typeface="Calibri"/>
              <a:cs typeface="Calibri"/>
              <a:sym typeface="Calibri"/>
            </a:endParaRPr>
          </a:p>
        </p:txBody>
      </p:sp>
      <p:pic>
        <p:nvPicPr>
          <p:cNvPr descr="preencoded.png" id="711" name="Google Shape;711;p15"/>
          <p:cNvPicPr preferRelativeResize="0"/>
          <p:nvPr/>
        </p:nvPicPr>
        <p:blipFill rotWithShape="1">
          <a:blip r:embed="rId5">
            <a:alphaModFix/>
          </a:blip>
          <a:srcRect b="0" l="0" r="0" t="0"/>
          <a:stretch/>
        </p:blipFill>
        <p:spPr>
          <a:xfrm>
            <a:off x="3436144" y="2096244"/>
            <a:ext cx="150019" cy="171450"/>
          </a:xfrm>
          <a:prstGeom prst="rect">
            <a:avLst/>
          </a:prstGeom>
          <a:noFill/>
          <a:ln>
            <a:noFill/>
          </a:ln>
        </p:spPr>
      </p:pic>
      <p:sp>
        <p:nvSpPr>
          <p:cNvPr id="712" name="Google Shape;712;p15"/>
          <p:cNvSpPr/>
          <p:nvPr/>
        </p:nvSpPr>
        <p:spPr>
          <a:xfrm>
            <a:off x="3600450" y="1753344"/>
            <a:ext cx="857400" cy="857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3" name="Google Shape;713;p15"/>
          <p:cNvPicPr preferRelativeResize="0"/>
          <p:nvPr/>
        </p:nvPicPr>
        <p:blipFill rotWithShape="1">
          <a:blip r:embed="rId6">
            <a:alphaModFix/>
          </a:blip>
          <a:srcRect b="0" l="0" r="0" t="0"/>
          <a:stretch/>
        </p:blipFill>
        <p:spPr>
          <a:xfrm>
            <a:off x="3914775" y="1970503"/>
            <a:ext cx="228600" cy="228600"/>
          </a:xfrm>
          <a:prstGeom prst="rect">
            <a:avLst/>
          </a:prstGeom>
          <a:noFill/>
          <a:ln>
            <a:noFill/>
          </a:ln>
        </p:spPr>
      </p:pic>
      <p:sp>
        <p:nvSpPr>
          <p:cNvPr id="714" name="Google Shape;714;p15"/>
          <p:cNvSpPr/>
          <p:nvPr/>
        </p:nvSpPr>
        <p:spPr>
          <a:xfrm>
            <a:off x="3855504" y="2256253"/>
            <a:ext cx="4185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Analyze</a:t>
            </a:r>
            <a:endParaRPr b="0" i="0" sz="720" u="none" cap="none" strike="noStrike">
              <a:solidFill>
                <a:schemeClr val="dk1"/>
              </a:solidFill>
              <a:latin typeface="Calibri"/>
              <a:ea typeface="Calibri"/>
              <a:cs typeface="Calibri"/>
              <a:sym typeface="Calibri"/>
            </a:endParaRPr>
          </a:p>
        </p:txBody>
      </p:sp>
      <p:pic>
        <p:nvPicPr>
          <p:cNvPr descr="preencoded.png" id="715" name="Google Shape;715;p15"/>
          <p:cNvPicPr preferRelativeResize="0"/>
          <p:nvPr/>
        </p:nvPicPr>
        <p:blipFill rotWithShape="1">
          <a:blip r:embed="rId5">
            <a:alphaModFix/>
          </a:blip>
          <a:srcRect b="0" l="0" r="0" t="0"/>
          <a:stretch/>
        </p:blipFill>
        <p:spPr>
          <a:xfrm>
            <a:off x="4521994" y="2096244"/>
            <a:ext cx="150019" cy="171450"/>
          </a:xfrm>
          <a:prstGeom prst="rect">
            <a:avLst/>
          </a:prstGeom>
          <a:noFill/>
          <a:ln>
            <a:noFill/>
          </a:ln>
        </p:spPr>
      </p:pic>
      <p:sp>
        <p:nvSpPr>
          <p:cNvPr id="716" name="Google Shape;716;p15"/>
          <p:cNvSpPr/>
          <p:nvPr/>
        </p:nvSpPr>
        <p:spPr>
          <a:xfrm>
            <a:off x="4686300" y="1753344"/>
            <a:ext cx="857400" cy="857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7" name="Google Shape;717;p15"/>
          <p:cNvPicPr preferRelativeResize="0"/>
          <p:nvPr/>
        </p:nvPicPr>
        <p:blipFill rotWithShape="1">
          <a:blip r:embed="rId7">
            <a:alphaModFix/>
          </a:blip>
          <a:srcRect b="0" l="0" r="0" t="0"/>
          <a:stretch/>
        </p:blipFill>
        <p:spPr>
          <a:xfrm>
            <a:off x="5029200" y="1970503"/>
            <a:ext cx="171450" cy="228600"/>
          </a:xfrm>
          <a:prstGeom prst="rect">
            <a:avLst/>
          </a:prstGeom>
          <a:noFill/>
          <a:ln>
            <a:noFill/>
          </a:ln>
        </p:spPr>
      </p:pic>
      <p:sp>
        <p:nvSpPr>
          <p:cNvPr id="718" name="Google Shape;718;p15"/>
          <p:cNvSpPr/>
          <p:nvPr/>
        </p:nvSpPr>
        <p:spPr>
          <a:xfrm>
            <a:off x="4986924" y="2256253"/>
            <a:ext cx="3273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Learn</a:t>
            </a:r>
            <a:endParaRPr b="0" i="0" sz="720" u="none" cap="none" strike="noStrike">
              <a:solidFill>
                <a:schemeClr val="dk1"/>
              </a:solidFill>
              <a:latin typeface="Calibri"/>
              <a:ea typeface="Calibri"/>
              <a:cs typeface="Calibri"/>
              <a:sym typeface="Calibri"/>
            </a:endParaRPr>
          </a:p>
        </p:txBody>
      </p:sp>
      <p:pic>
        <p:nvPicPr>
          <p:cNvPr descr="preencoded.png" id="719" name="Google Shape;719;p15"/>
          <p:cNvPicPr preferRelativeResize="0"/>
          <p:nvPr/>
        </p:nvPicPr>
        <p:blipFill rotWithShape="1">
          <a:blip r:embed="rId5">
            <a:alphaModFix/>
          </a:blip>
          <a:srcRect b="0" l="0" r="0" t="0"/>
          <a:stretch/>
        </p:blipFill>
        <p:spPr>
          <a:xfrm>
            <a:off x="5607844" y="2096244"/>
            <a:ext cx="150019" cy="171450"/>
          </a:xfrm>
          <a:prstGeom prst="rect">
            <a:avLst/>
          </a:prstGeom>
          <a:noFill/>
          <a:ln>
            <a:noFill/>
          </a:ln>
        </p:spPr>
      </p:pic>
      <p:sp>
        <p:nvSpPr>
          <p:cNvPr id="720" name="Google Shape;720;p15"/>
          <p:cNvSpPr/>
          <p:nvPr/>
        </p:nvSpPr>
        <p:spPr>
          <a:xfrm>
            <a:off x="5772150" y="1753344"/>
            <a:ext cx="857400" cy="857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21" name="Google Shape;721;p15"/>
          <p:cNvPicPr preferRelativeResize="0"/>
          <p:nvPr/>
        </p:nvPicPr>
        <p:blipFill rotWithShape="1">
          <a:blip r:embed="rId8">
            <a:alphaModFix/>
          </a:blip>
          <a:srcRect b="0" l="0" r="0" t="0"/>
          <a:stretch/>
        </p:blipFill>
        <p:spPr>
          <a:xfrm>
            <a:off x="6086475" y="1970503"/>
            <a:ext cx="228600" cy="228600"/>
          </a:xfrm>
          <a:prstGeom prst="rect">
            <a:avLst/>
          </a:prstGeom>
          <a:noFill/>
          <a:ln>
            <a:noFill/>
          </a:ln>
        </p:spPr>
      </p:pic>
      <p:sp>
        <p:nvSpPr>
          <p:cNvPr id="722" name="Google Shape;722;p15"/>
          <p:cNvSpPr/>
          <p:nvPr/>
        </p:nvSpPr>
        <p:spPr>
          <a:xfrm>
            <a:off x="6013363" y="2256253"/>
            <a:ext cx="446400" cy="13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Improve</a:t>
            </a:r>
            <a:endParaRPr b="0" i="0" sz="720" u="none" cap="none" strike="noStrike">
              <a:solidFill>
                <a:schemeClr val="dk1"/>
              </a:solidFill>
              <a:latin typeface="Calibri"/>
              <a:ea typeface="Calibri"/>
              <a:cs typeface="Calibri"/>
              <a:sym typeface="Calibri"/>
            </a:endParaRPr>
          </a:p>
        </p:txBody>
      </p:sp>
      <p:sp>
        <p:nvSpPr>
          <p:cNvPr id="723" name="Google Shape;723;p15"/>
          <p:cNvSpPr/>
          <p:nvPr/>
        </p:nvSpPr>
        <p:spPr>
          <a:xfrm>
            <a:off x="428625" y="2839194"/>
            <a:ext cx="4029000" cy="21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24" name="Google Shape;724;p15"/>
          <p:cNvPicPr preferRelativeResize="0"/>
          <p:nvPr/>
        </p:nvPicPr>
        <p:blipFill rotWithShape="1">
          <a:blip r:embed="rId9">
            <a:alphaModFix/>
          </a:blip>
          <a:srcRect b="0" l="0" r="0" t="0"/>
          <a:stretch/>
        </p:blipFill>
        <p:spPr>
          <a:xfrm>
            <a:off x="657225" y="3067794"/>
            <a:ext cx="228600" cy="228600"/>
          </a:xfrm>
          <a:prstGeom prst="rect">
            <a:avLst/>
          </a:prstGeom>
          <a:noFill/>
          <a:ln>
            <a:noFill/>
          </a:ln>
        </p:spPr>
      </p:pic>
      <p:sp>
        <p:nvSpPr>
          <p:cNvPr id="725" name="Google Shape;725;p15"/>
          <p:cNvSpPr/>
          <p:nvPr/>
        </p:nvSpPr>
        <p:spPr>
          <a:xfrm>
            <a:off x="1000125" y="3074938"/>
            <a:ext cx="18183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Iterative Feedback Loops</a:t>
            </a:r>
            <a:endParaRPr b="0" i="0" sz="1125" u="none" cap="none" strike="noStrike">
              <a:solidFill>
                <a:schemeClr val="dk1"/>
              </a:solidFill>
              <a:latin typeface="Calibri"/>
              <a:ea typeface="Calibri"/>
              <a:cs typeface="Calibri"/>
              <a:sym typeface="Calibri"/>
            </a:endParaRPr>
          </a:p>
        </p:txBody>
      </p:sp>
      <p:sp>
        <p:nvSpPr>
          <p:cNvPr id="726" name="Google Shape;726;p15"/>
          <p:cNvSpPr/>
          <p:nvPr/>
        </p:nvSpPr>
        <p:spPr>
          <a:xfrm>
            <a:off x="657225" y="3410694"/>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Continuous collection and analysis of performance data to identify improvement opportunities and optimize system behavior.</a:t>
            </a:r>
            <a:endParaRPr b="0" i="0" sz="900" u="none" cap="none" strike="noStrike">
              <a:solidFill>
                <a:schemeClr val="dk1"/>
              </a:solidFill>
              <a:latin typeface="Calibri"/>
              <a:ea typeface="Calibri"/>
              <a:cs typeface="Calibri"/>
              <a:sym typeface="Calibri"/>
            </a:endParaRPr>
          </a:p>
        </p:txBody>
      </p:sp>
      <p:pic>
        <p:nvPicPr>
          <p:cNvPr descr="preencoded.png" id="727" name="Google Shape;727;p15"/>
          <p:cNvPicPr preferRelativeResize="0"/>
          <p:nvPr/>
        </p:nvPicPr>
        <p:blipFill rotWithShape="1">
          <a:blip r:embed="rId10">
            <a:alphaModFix/>
          </a:blip>
          <a:srcRect b="0" l="0" r="0" t="0"/>
          <a:stretch/>
        </p:blipFill>
        <p:spPr>
          <a:xfrm>
            <a:off x="657225" y="3950717"/>
            <a:ext cx="91083" cy="91446"/>
          </a:xfrm>
          <a:prstGeom prst="rect">
            <a:avLst/>
          </a:prstGeom>
          <a:noFill/>
          <a:ln>
            <a:noFill/>
          </a:ln>
        </p:spPr>
      </p:pic>
      <p:sp>
        <p:nvSpPr>
          <p:cNvPr id="728" name="Google Shape;728;p15"/>
          <p:cNvSpPr/>
          <p:nvPr/>
        </p:nvSpPr>
        <p:spPr>
          <a:xfrm>
            <a:off x="805458" y="3919296"/>
            <a:ext cx="1269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Performance monitoring</a:t>
            </a:r>
            <a:endParaRPr b="0" i="0" sz="810" u="none" cap="none" strike="noStrike">
              <a:solidFill>
                <a:schemeClr val="dk1"/>
              </a:solidFill>
              <a:latin typeface="Calibri"/>
              <a:ea typeface="Calibri"/>
              <a:cs typeface="Calibri"/>
              <a:sym typeface="Calibri"/>
            </a:endParaRPr>
          </a:p>
        </p:txBody>
      </p:sp>
      <p:pic>
        <p:nvPicPr>
          <p:cNvPr descr="preencoded.png" id="729" name="Google Shape;729;p15"/>
          <p:cNvPicPr preferRelativeResize="0"/>
          <p:nvPr/>
        </p:nvPicPr>
        <p:blipFill rotWithShape="1">
          <a:blip r:embed="rId11">
            <a:alphaModFix/>
          </a:blip>
          <a:srcRect b="0" l="0" r="0" t="0"/>
          <a:stretch/>
        </p:blipFill>
        <p:spPr>
          <a:xfrm>
            <a:off x="657225" y="4162155"/>
            <a:ext cx="91083" cy="91446"/>
          </a:xfrm>
          <a:prstGeom prst="rect">
            <a:avLst/>
          </a:prstGeom>
          <a:noFill/>
          <a:ln>
            <a:noFill/>
          </a:ln>
        </p:spPr>
      </p:pic>
      <p:sp>
        <p:nvSpPr>
          <p:cNvPr id="730" name="Google Shape;730;p15"/>
          <p:cNvSpPr/>
          <p:nvPr/>
        </p:nvSpPr>
        <p:spPr>
          <a:xfrm>
            <a:off x="805458" y="4130734"/>
            <a:ext cx="11121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Error pattern analysis</a:t>
            </a:r>
            <a:endParaRPr b="0" i="0" sz="810" u="none" cap="none" strike="noStrike">
              <a:solidFill>
                <a:schemeClr val="dk1"/>
              </a:solidFill>
              <a:latin typeface="Calibri"/>
              <a:ea typeface="Calibri"/>
              <a:cs typeface="Calibri"/>
              <a:sym typeface="Calibri"/>
            </a:endParaRPr>
          </a:p>
        </p:txBody>
      </p:sp>
      <p:pic>
        <p:nvPicPr>
          <p:cNvPr descr="preencoded.png" id="731" name="Google Shape;731;p15"/>
          <p:cNvPicPr preferRelativeResize="0"/>
          <p:nvPr/>
        </p:nvPicPr>
        <p:blipFill rotWithShape="1">
          <a:blip r:embed="rId12">
            <a:alphaModFix/>
          </a:blip>
          <a:srcRect b="0" l="0" r="0" t="0"/>
          <a:stretch/>
        </p:blipFill>
        <p:spPr>
          <a:xfrm>
            <a:off x="657225" y="4373594"/>
            <a:ext cx="91083" cy="91446"/>
          </a:xfrm>
          <a:prstGeom prst="rect">
            <a:avLst/>
          </a:prstGeom>
          <a:noFill/>
          <a:ln>
            <a:noFill/>
          </a:ln>
        </p:spPr>
      </p:pic>
      <p:sp>
        <p:nvSpPr>
          <p:cNvPr id="732" name="Google Shape;732;p15"/>
          <p:cNvSpPr/>
          <p:nvPr/>
        </p:nvSpPr>
        <p:spPr>
          <a:xfrm>
            <a:off x="805458" y="4342172"/>
            <a:ext cx="14181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Success factor identification</a:t>
            </a:r>
            <a:endParaRPr b="0" i="0" sz="810" u="none" cap="none" strike="noStrike">
              <a:solidFill>
                <a:schemeClr val="dk1"/>
              </a:solidFill>
              <a:latin typeface="Calibri"/>
              <a:ea typeface="Calibri"/>
              <a:cs typeface="Calibri"/>
              <a:sym typeface="Calibri"/>
            </a:endParaRPr>
          </a:p>
        </p:txBody>
      </p:sp>
      <p:pic>
        <p:nvPicPr>
          <p:cNvPr descr="preencoded.png" id="733" name="Google Shape;733;p15"/>
          <p:cNvPicPr preferRelativeResize="0"/>
          <p:nvPr/>
        </p:nvPicPr>
        <p:blipFill rotWithShape="1">
          <a:blip r:embed="rId11">
            <a:alphaModFix/>
          </a:blip>
          <a:srcRect b="0" l="0" r="0" t="0"/>
          <a:stretch/>
        </p:blipFill>
        <p:spPr>
          <a:xfrm>
            <a:off x="657225" y="4585032"/>
            <a:ext cx="91083" cy="91446"/>
          </a:xfrm>
          <a:prstGeom prst="rect">
            <a:avLst/>
          </a:prstGeom>
          <a:noFill/>
          <a:ln>
            <a:noFill/>
          </a:ln>
        </p:spPr>
      </p:pic>
      <p:sp>
        <p:nvSpPr>
          <p:cNvPr id="734" name="Google Shape;734;p15"/>
          <p:cNvSpPr/>
          <p:nvPr/>
        </p:nvSpPr>
        <p:spPr>
          <a:xfrm>
            <a:off x="805458" y="4553610"/>
            <a:ext cx="12408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Automated adjustments</a:t>
            </a:r>
            <a:endParaRPr b="0" i="0" sz="810" u="none" cap="none" strike="noStrike">
              <a:solidFill>
                <a:schemeClr val="dk1"/>
              </a:solidFill>
              <a:latin typeface="Calibri"/>
              <a:ea typeface="Calibri"/>
              <a:cs typeface="Calibri"/>
              <a:sym typeface="Calibri"/>
            </a:endParaRPr>
          </a:p>
        </p:txBody>
      </p:sp>
      <p:sp>
        <p:nvSpPr>
          <p:cNvPr id="735" name="Google Shape;735;p15"/>
          <p:cNvSpPr/>
          <p:nvPr/>
        </p:nvSpPr>
        <p:spPr>
          <a:xfrm>
            <a:off x="4686300" y="2839194"/>
            <a:ext cx="4029000" cy="21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6" name="Google Shape;736;p15"/>
          <p:cNvPicPr preferRelativeResize="0"/>
          <p:nvPr/>
        </p:nvPicPr>
        <p:blipFill rotWithShape="1">
          <a:blip r:embed="rId13">
            <a:alphaModFix/>
          </a:blip>
          <a:srcRect b="0" l="0" r="0" t="0"/>
          <a:stretch/>
        </p:blipFill>
        <p:spPr>
          <a:xfrm>
            <a:off x="4914900" y="3067794"/>
            <a:ext cx="228600" cy="228600"/>
          </a:xfrm>
          <a:prstGeom prst="rect">
            <a:avLst/>
          </a:prstGeom>
          <a:noFill/>
          <a:ln>
            <a:noFill/>
          </a:ln>
        </p:spPr>
      </p:pic>
      <p:sp>
        <p:nvSpPr>
          <p:cNvPr id="737" name="Google Shape;737;p15"/>
          <p:cNvSpPr/>
          <p:nvPr/>
        </p:nvSpPr>
        <p:spPr>
          <a:xfrm>
            <a:off x="5257800" y="3074938"/>
            <a:ext cx="17652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Open-Ended Exploration</a:t>
            </a:r>
            <a:endParaRPr b="0" i="0" sz="1125" u="none" cap="none" strike="noStrike">
              <a:solidFill>
                <a:schemeClr val="dk1"/>
              </a:solidFill>
              <a:latin typeface="Calibri"/>
              <a:ea typeface="Calibri"/>
              <a:cs typeface="Calibri"/>
              <a:sym typeface="Calibri"/>
            </a:endParaRPr>
          </a:p>
        </p:txBody>
      </p:sp>
      <p:sp>
        <p:nvSpPr>
          <p:cNvPr id="738" name="Google Shape;738;p15"/>
          <p:cNvSpPr/>
          <p:nvPr/>
        </p:nvSpPr>
        <p:spPr>
          <a:xfrm>
            <a:off x="4914900" y="3410694"/>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Systematic exploration of new approaches and strategies to discover novel solutions and avoid local optimization traps.</a:t>
            </a:r>
            <a:endParaRPr b="0" i="0" sz="900" u="none" cap="none" strike="noStrike">
              <a:solidFill>
                <a:schemeClr val="dk1"/>
              </a:solidFill>
              <a:latin typeface="Calibri"/>
              <a:ea typeface="Calibri"/>
              <a:cs typeface="Calibri"/>
              <a:sym typeface="Calibri"/>
            </a:endParaRPr>
          </a:p>
        </p:txBody>
      </p:sp>
      <p:pic>
        <p:nvPicPr>
          <p:cNvPr descr="preencoded.png" id="739" name="Google Shape;739;p15"/>
          <p:cNvPicPr preferRelativeResize="0"/>
          <p:nvPr/>
        </p:nvPicPr>
        <p:blipFill rotWithShape="1">
          <a:blip r:embed="rId10">
            <a:alphaModFix/>
          </a:blip>
          <a:srcRect b="0" l="0" r="0" t="0"/>
          <a:stretch/>
        </p:blipFill>
        <p:spPr>
          <a:xfrm>
            <a:off x="4914900" y="3950717"/>
            <a:ext cx="91083" cy="91446"/>
          </a:xfrm>
          <a:prstGeom prst="rect">
            <a:avLst/>
          </a:prstGeom>
          <a:noFill/>
          <a:ln>
            <a:noFill/>
          </a:ln>
        </p:spPr>
      </p:pic>
      <p:sp>
        <p:nvSpPr>
          <p:cNvPr id="740" name="Google Shape;740;p15"/>
          <p:cNvSpPr/>
          <p:nvPr/>
        </p:nvSpPr>
        <p:spPr>
          <a:xfrm>
            <a:off x="5063133" y="3919296"/>
            <a:ext cx="11775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Strategy diversification</a:t>
            </a:r>
            <a:endParaRPr b="0" i="0" sz="810" u="none" cap="none" strike="noStrike">
              <a:solidFill>
                <a:schemeClr val="dk1"/>
              </a:solidFill>
              <a:latin typeface="Calibri"/>
              <a:ea typeface="Calibri"/>
              <a:cs typeface="Calibri"/>
              <a:sym typeface="Calibri"/>
            </a:endParaRPr>
          </a:p>
        </p:txBody>
      </p:sp>
      <p:pic>
        <p:nvPicPr>
          <p:cNvPr descr="preencoded.png" id="741" name="Google Shape;741;p15"/>
          <p:cNvPicPr preferRelativeResize="0"/>
          <p:nvPr/>
        </p:nvPicPr>
        <p:blipFill rotWithShape="1">
          <a:blip r:embed="rId11">
            <a:alphaModFix/>
          </a:blip>
          <a:srcRect b="0" l="0" r="0" t="0"/>
          <a:stretch/>
        </p:blipFill>
        <p:spPr>
          <a:xfrm>
            <a:off x="4914900" y="4162155"/>
            <a:ext cx="91083" cy="91446"/>
          </a:xfrm>
          <a:prstGeom prst="rect">
            <a:avLst/>
          </a:prstGeom>
          <a:noFill/>
          <a:ln>
            <a:noFill/>
          </a:ln>
        </p:spPr>
      </p:pic>
      <p:sp>
        <p:nvSpPr>
          <p:cNvPr id="742" name="Google Shape;742;p15"/>
          <p:cNvSpPr/>
          <p:nvPr/>
        </p:nvSpPr>
        <p:spPr>
          <a:xfrm>
            <a:off x="5063133" y="4130734"/>
            <a:ext cx="11925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Novel approach testing</a:t>
            </a:r>
            <a:endParaRPr b="0" i="0" sz="810" u="none" cap="none" strike="noStrike">
              <a:solidFill>
                <a:schemeClr val="dk1"/>
              </a:solidFill>
              <a:latin typeface="Calibri"/>
              <a:ea typeface="Calibri"/>
              <a:cs typeface="Calibri"/>
              <a:sym typeface="Calibri"/>
            </a:endParaRPr>
          </a:p>
        </p:txBody>
      </p:sp>
      <p:pic>
        <p:nvPicPr>
          <p:cNvPr descr="preencoded.png" id="743" name="Google Shape;743;p15"/>
          <p:cNvPicPr preferRelativeResize="0"/>
          <p:nvPr/>
        </p:nvPicPr>
        <p:blipFill rotWithShape="1">
          <a:blip r:embed="rId12">
            <a:alphaModFix/>
          </a:blip>
          <a:srcRect b="0" l="0" r="0" t="0"/>
          <a:stretch/>
        </p:blipFill>
        <p:spPr>
          <a:xfrm>
            <a:off x="4914900" y="4373594"/>
            <a:ext cx="91083" cy="91446"/>
          </a:xfrm>
          <a:prstGeom prst="rect">
            <a:avLst/>
          </a:prstGeom>
          <a:noFill/>
          <a:ln>
            <a:noFill/>
          </a:ln>
        </p:spPr>
      </p:pic>
      <p:sp>
        <p:nvSpPr>
          <p:cNvPr id="744" name="Google Shape;744;p15"/>
          <p:cNvSpPr/>
          <p:nvPr/>
        </p:nvSpPr>
        <p:spPr>
          <a:xfrm>
            <a:off x="5063133" y="4342172"/>
            <a:ext cx="12288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Archive-based evolution</a:t>
            </a:r>
            <a:endParaRPr b="0" i="0" sz="810" u="none" cap="none" strike="noStrike">
              <a:solidFill>
                <a:schemeClr val="dk1"/>
              </a:solidFill>
              <a:latin typeface="Calibri"/>
              <a:ea typeface="Calibri"/>
              <a:cs typeface="Calibri"/>
              <a:sym typeface="Calibri"/>
            </a:endParaRPr>
          </a:p>
        </p:txBody>
      </p:sp>
      <p:pic>
        <p:nvPicPr>
          <p:cNvPr descr="preencoded.png" id="745" name="Google Shape;745;p15"/>
          <p:cNvPicPr preferRelativeResize="0"/>
          <p:nvPr/>
        </p:nvPicPr>
        <p:blipFill rotWithShape="1">
          <a:blip r:embed="rId11">
            <a:alphaModFix/>
          </a:blip>
          <a:srcRect b="0" l="0" r="0" t="0"/>
          <a:stretch/>
        </p:blipFill>
        <p:spPr>
          <a:xfrm>
            <a:off x="4914900" y="4585032"/>
            <a:ext cx="91083" cy="91446"/>
          </a:xfrm>
          <a:prstGeom prst="rect">
            <a:avLst/>
          </a:prstGeom>
          <a:noFill/>
          <a:ln>
            <a:noFill/>
          </a:ln>
        </p:spPr>
      </p:pic>
      <p:sp>
        <p:nvSpPr>
          <p:cNvPr id="746" name="Google Shape;746;p15"/>
          <p:cNvSpPr/>
          <p:nvPr/>
        </p:nvSpPr>
        <p:spPr>
          <a:xfrm>
            <a:off x="5063133" y="4553610"/>
            <a:ext cx="12522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Parallel path exploration</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descr="preencoded.png" id="752" name="Google Shape;752;p16"/>
          <p:cNvPicPr preferRelativeResize="0"/>
          <p:nvPr/>
        </p:nvPicPr>
        <p:blipFill rotWithShape="1">
          <a:blip r:embed="rId3">
            <a:alphaModFix/>
          </a:blip>
          <a:srcRect b="0" l="0" r="0" t="0"/>
          <a:stretch/>
        </p:blipFill>
        <p:spPr>
          <a:xfrm>
            <a:off x="0" y="-609600"/>
            <a:ext cx="9144000" cy="6502458"/>
          </a:xfrm>
          <a:prstGeom prst="rect">
            <a:avLst/>
          </a:prstGeom>
          <a:noFill/>
          <a:ln>
            <a:noFill/>
          </a:ln>
        </p:spPr>
      </p:pic>
      <p:sp>
        <p:nvSpPr>
          <p:cNvPr id="753" name="Google Shape;753;p16"/>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Darwin Gödel Machine</a:t>
            </a:r>
            <a:r>
              <a:rPr b="1" i="0" lang="en-US" sz="2250" u="none" cap="none" strike="noStrike">
                <a:solidFill>
                  <a:srgbClr val="2D3748"/>
                </a:solidFill>
                <a:latin typeface="Noto Sans"/>
                <a:ea typeface="Noto Sans"/>
                <a:cs typeface="Noto Sans"/>
                <a:sym typeface="Noto Sans"/>
              </a:rPr>
              <a:t>: A Paradigm</a:t>
            </a:r>
            <a:endParaRPr b="0" i="0" sz="2250" u="none" cap="none" strike="noStrike">
              <a:solidFill>
                <a:schemeClr val="dk1"/>
              </a:solidFill>
              <a:latin typeface="Calibri"/>
              <a:ea typeface="Calibri"/>
              <a:cs typeface="Calibri"/>
              <a:sym typeface="Calibri"/>
            </a:endParaRPr>
          </a:p>
        </p:txBody>
      </p:sp>
      <p:sp>
        <p:nvSpPr>
          <p:cNvPr id="754" name="Google Shape;754;p16"/>
          <p:cNvSpPr/>
          <p:nvPr/>
        </p:nvSpPr>
        <p:spPr>
          <a:xfrm>
            <a:off x="428625" y="476250"/>
            <a:ext cx="8286900" cy="8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428625" y="476250"/>
            <a:ext cx="35700" cy="8595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657225" y="704850"/>
            <a:ext cx="7901100" cy="402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89"/>
              <a:buFont typeface="Noto Sans"/>
              <a:buNone/>
            </a:pPr>
            <a:r>
              <a:rPr b="0" i="1" lang="en-US" sz="989" u="none" cap="none" strike="noStrike">
                <a:solidFill>
                  <a:srgbClr val="4A5568"/>
                </a:solidFill>
                <a:latin typeface="Noto Sans"/>
                <a:ea typeface="Noto Sans"/>
                <a:cs typeface="Noto Sans"/>
                <a:sym typeface="Noto Sans"/>
              </a:rPr>
              <a:t>"A revolutionary approach where AI systems improve themselves by rewriting their own code, combining the theoretical insights of Gödel Machines with the empirical power of Darwinian evolution for continuous self-enhancement."</a:t>
            </a:r>
            <a:endParaRPr b="0" i="0" sz="989" u="none" cap="none" strike="noStrike">
              <a:solidFill>
                <a:schemeClr val="dk1"/>
              </a:solidFill>
              <a:latin typeface="Calibri"/>
              <a:ea typeface="Calibri"/>
              <a:cs typeface="Calibri"/>
              <a:sym typeface="Calibri"/>
            </a:endParaRPr>
          </a:p>
        </p:txBody>
      </p:sp>
      <p:sp>
        <p:nvSpPr>
          <p:cNvPr id="757" name="Google Shape;757;p16"/>
          <p:cNvSpPr/>
          <p:nvPr/>
        </p:nvSpPr>
        <p:spPr>
          <a:xfrm>
            <a:off x="428625" y="1564388"/>
            <a:ext cx="26478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8" name="Google Shape;758;p16"/>
          <p:cNvPicPr preferRelativeResize="0"/>
          <p:nvPr/>
        </p:nvPicPr>
        <p:blipFill rotWithShape="1">
          <a:blip r:embed="rId4">
            <a:alphaModFix/>
          </a:blip>
          <a:srcRect b="0" l="0" r="0" t="0"/>
          <a:stretch/>
        </p:blipFill>
        <p:spPr>
          <a:xfrm>
            <a:off x="1573997" y="1735838"/>
            <a:ext cx="357188" cy="285750"/>
          </a:xfrm>
          <a:prstGeom prst="rect">
            <a:avLst/>
          </a:prstGeom>
          <a:noFill/>
          <a:ln>
            <a:noFill/>
          </a:ln>
        </p:spPr>
      </p:pic>
      <p:sp>
        <p:nvSpPr>
          <p:cNvPr id="759" name="Google Shape;759;p16"/>
          <p:cNvSpPr/>
          <p:nvPr/>
        </p:nvSpPr>
        <p:spPr>
          <a:xfrm>
            <a:off x="600075" y="2135888"/>
            <a:ext cx="23766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Self-Modifying Code</a:t>
            </a:r>
            <a:endParaRPr b="0" i="0" sz="989" u="none" cap="none" strike="noStrike">
              <a:solidFill>
                <a:schemeClr val="dk1"/>
              </a:solidFill>
              <a:latin typeface="Calibri"/>
              <a:ea typeface="Calibri"/>
              <a:cs typeface="Calibri"/>
              <a:sym typeface="Calibri"/>
            </a:endParaRPr>
          </a:p>
        </p:txBody>
      </p:sp>
      <p:sp>
        <p:nvSpPr>
          <p:cNvPr id="760" name="Google Shape;760;p16"/>
          <p:cNvSpPr/>
          <p:nvPr/>
        </p:nvSpPr>
        <p:spPr>
          <a:xfrm>
            <a:off x="600075" y="2381650"/>
            <a:ext cx="23766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Reads and modifies its own Python codebase to improve performance</a:t>
            </a:r>
            <a:endParaRPr b="0" i="0" sz="810" u="none" cap="none" strike="noStrike">
              <a:solidFill>
                <a:schemeClr val="dk1"/>
              </a:solidFill>
              <a:latin typeface="Calibri"/>
              <a:ea typeface="Calibri"/>
              <a:cs typeface="Calibri"/>
              <a:sym typeface="Calibri"/>
            </a:endParaRPr>
          </a:p>
        </p:txBody>
      </p:sp>
      <p:sp>
        <p:nvSpPr>
          <p:cNvPr id="761" name="Google Shape;761;p16"/>
          <p:cNvSpPr/>
          <p:nvPr/>
        </p:nvSpPr>
        <p:spPr>
          <a:xfrm>
            <a:off x="3248006" y="1564388"/>
            <a:ext cx="26481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62" name="Google Shape;762;p16"/>
          <p:cNvPicPr preferRelativeResize="0"/>
          <p:nvPr/>
        </p:nvPicPr>
        <p:blipFill rotWithShape="1">
          <a:blip r:embed="rId5">
            <a:alphaModFix/>
          </a:blip>
          <a:srcRect b="0" l="0" r="0" t="0"/>
          <a:stretch/>
        </p:blipFill>
        <p:spPr>
          <a:xfrm>
            <a:off x="4429097" y="1735838"/>
            <a:ext cx="285750" cy="285750"/>
          </a:xfrm>
          <a:prstGeom prst="rect">
            <a:avLst/>
          </a:prstGeom>
          <a:noFill/>
          <a:ln>
            <a:noFill/>
          </a:ln>
        </p:spPr>
      </p:pic>
      <p:sp>
        <p:nvSpPr>
          <p:cNvPr id="763" name="Google Shape;763;p16"/>
          <p:cNvSpPr/>
          <p:nvPr/>
        </p:nvSpPr>
        <p:spPr>
          <a:xfrm>
            <a:off x="3419456" y="2135888"/>
            <a:ext cx="23766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Performance Evaluation</a:t>
            </a:r>
            <a:endParaRPr b="0" i="0" sz="989" u="none" cap="none" strike="noStrike">
              <a:solidFill>
                <a:schemeClr val="dk1"/>
              </a:solidFill>
              <a:latin typeface="Calibri"/>
              <a:ea typeface="Calibri"/>
              <a:cs typeface="Calibri"/>
              <a:sym typeface="Calibri"/>
            </a:endParaRPr>
          </a:p>
        </p:txBody>
      </p:sp>
      <p:sp>
        <p:nvSpPr>
          <p:cNvPr id="764" name="Google Shape;764;p16"/>
          <p:cNvSpPr/>
          <p:nvPr/>
        </p:nvSpPr>
        <p:spPr>
          <a:xfrm>
            <a:off x="3419456" y="2381650"/>
            <a:ext cx="23766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Tests proposed changes against coding benchmarks like SWE-bench</a:t>
            </a:r>
            <a:endParaRPr b="0" i="0" sz="810" u="none" cap="none" strike="noStrike">
              <a:solidFill>
                <a:schemeClr val="dk1"/>
              </a:solidFill>
              <a:latin typeface="Calibri"/>
              <a:ea typeface="Calibri"/>
              <a:cs typeface="Calibri"/>
              <a:sym typeface="Calibri"/>
            </a:endParaRPr>
          </a:p>
        </p:txBody>
      </p:sp>
      <p:sp>
        <p:nvSpPr>
          <p:cNvPr id="765" name="Google Shape;765;p16"/>
          <p:cNvSpPr/>
          <p:nvPr/>
        </p:nvSpPr>
        <p:spPr>
          <a:xfrm>
            <a:off x="6067416" y="1564388"/>
            <a:ext cx="26478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66" name="Google Shape;766;p16"/>
          <p:cNvPicPr preferRelativeResize="0"/>
          <p:nvPr/>
        </p:nvPicPr>
        <p:blipFill rotWithShape="1">
          <a:blip r:embed="rId6">
            <a:alphaModFix/>
          </a:blip>
          <a:srcRect b="0" l="0" r="0" t="0"/>
          <a:stretch/>
        </p:blipFill>
        <p:spPr>
          <a:xfrm>
            <a:off x="7266366" y="1735838"/>
            <a:ext cx="250031" cy="285750"/>
          </a:xfrm>
          <a:prstGeom prst="rect">
            <a:avLst/>
          </a:prstGeom>
          <a:noFill/>
          <a:ln>
            <a:noFill/>
          </a:ln>
        </p:spPr>
      </p:pic>
      <p:sp>
        <p:nvSpPr>
          <p:cNvPr id="767" name="Google Shape;767;p16"/>
          <p:cNvSpPr/>
          <p:nvPr/>
        </p:nvSpPr>
        <p:spPr>
          <a:xfrm>
            <a:off x="6238866" y="2135888"/>
            <a:ext cx="23766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Open-Ended Exploration</a:t>
            </a:r>
            <a:endParaRPr b="0" i="0" sz="989" u="none" cap="none" strike="noStrike">
              <a:solidFill>
                <a:schemeClr val="dk1"/>
              </a:solidFill>
              <a:latin typeface="Calibri"/>
              <a:ea typeface="Calibri"/>
              <a:cs typeface="Calibri"/>
              <a:sym typeface="Calibri"/>
            </a:endParaRPr>
          </a:p>
        </p:txBody>
      </p:sp>
      <p:sp>
        <p:nvSpPr>
          <p:cNvPr id="768" name="Google Shape;768;p16"/>
          <p:cNvSpPr/>
          <p:nvPr/>
        </p:nvSpPr>
        <p:spPr>
          <a:xfrm>
            <a:off x="6238866" y="2381650"/>
            <a:ext cx="23766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Maintains an archive of agents for parallel evolutionary paths</a:t>
            </a:r>
            <a:endParaRPr b="0" i="0" sz="810" u="none" cap="none" strike="noStrike">
              <a:solidFill>
                <a:schemeClr val="dk1"/>
              </a:solidFill>
              <a:latin typeface="Calibri"/>
              <a:ea typeface="Calibri"/>
              <a:cs typeface="Calibri"/>
              <a:sym typeface="Calibri"/>
            </a:endParaRPr>
          </a:p>
        </p:txBody>
      </p:sp>
      <p:sp>
        <p:nvSpPr>
          <p:cNvPr id="769" name="Google Shape;769;p16"/>
          <p:cNvSpPr/>
          <p:nvPr/>
        </p:nvSpPr>
        <p:spPr>
          <a:xfrm>
            <a:off x="428625" y="3069682"/>
            <a:ext cx="8286900" cy="239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0" name="Google Shape;770;p16"/>
          <p:cNvPicPr preferRelativeResize="0"/>
          <p:nvPr/>
        </p:nvPicPr>
        <p:blipFill rotWithShape="1">
          <a:blip r:embed="rId7">
            <a:alphaModFix/>
          </a:blip>
          <a:srcRect b="0" l="0" r="0" t="0"/>
          <a:stretch/>
        </p:blipFill>
        <p:spPr>
          <a:xfrm>
            <a:off x="657225" y="3341145"/>
            <a:ext cx="192881" cy="171450"/>
          </a:xfrm>
          <a:prstGeom prst="rect">
            <a:avLst/>
          </a:prstGeom>
          <a:noFill/>
          <a:ln>
            <a:noFill/>
          </a:ln>
        </p:spPr>
      </p:pic>
      <p:sp>
        <p:nvSpPr>
          <p:cNvPr id="771" name="Google Shape;771;p16"/>
          <p:cNvSpPr/>
          <p:nvPr/>
        </p:nvSpPr>
        <p:spPr>
          <a:xfrm>
            <a:off x="907256" y="3298282"/>
            <a:ext cx="1894500" cy="25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Breakthrough Results</a:t>
            </a:r>
            <a:endParaRPr b="0" i="0" sz="1350" u="none" cap="none" strike="noStrike">
              <a:solidFill>
                <a:schemeClr val="dk1"/>
              </a:solidFill>
              <a:latin typeface="Calibri"/>
              <a:ea typeface="Calibri"/>
              <a:cs typeface="Calibri"/>
              <a:sym typeface="Calibri"/>
            </a:endParaRPr>
          </a:p>
        </p:txBody>
      </p:sp>
      <p:sp>
        <p:nvSpPr>
          <p:cNvPr id="772" name="Google Shape;772;p16"/>
          <p:cNvSpPr/>
          <p:nvPr/>
        </p:nvSpPr>
        <p:spPr>
          <a:xfrm>
            <a:off x="657225" y="3669757"/>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771525" y="3784057"/>
            <a:ext cx="3700500" cy="342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20% → 50%</a:t>
            </a:r>
            <a:endParaRPr b="0" i="0" sz="1800" u="none" cap="none" strike="noStrike">
              <a:solidFill>
                <a:schemeClr val="dk1"/>
              </a:solidFill>
              <a:latin typeface="Calibri"/>
              <a:ea typeface="Calibri"/>
              <a:cs typeface="Calibri"/>
              <a:sym typeface="Calibri"/>
            </a:endParaRPr>
          </a:p>
        </p:txBody>
      </p:sp>
      <p:sp>
        <p:nvSpPr>
          <p:cNvPr id="774" name="Google Shape;774;p16"/>
          <p:cNvSpPr/>
          <p:nvPr/>
        </p:nvSpPr>
        <p:spPr>
          <a:xfrm>
            <a:off x="771525" y="4126957"/>
            <a:ext cx="37005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SWE-bench Performance</a:t>
            </a:r>
            <a:endParaRPr b="0" i="0" sz="810" u="none" cap="none" strike="noStrike">
              <a:solidFill>
                <a:schemeClr val="dk1"/>
              </a:solidFill>
              <a:latin typeface="Calibri"/>
              <a:ea typeface="Calibri"/>
              <a:cs typeface="Calibri"/>
              <a:sym typeface="Calibri"/>
            </a:endParaRPr>
          </a:p>
        </p:txBody>
      </p:sp>
      <p:sp>
        <p:nvSpPr>
          <p:cNvPr id="775" name="Google Shape;775;p16"/>
          <p:cNvSpPr/>
          <p:nvPr/>
        </p:nvSpPr>
        <p:spPr>
          <a:xfrm>
            <a:off x="4629150" y="3669757"/>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4743450" y="3784057"/>
            <a:ext cx="3700500" cy="342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14.2% → 30.7%</a:t>
            </a:r>
            <a:endParaRPr b="0" i="0" sz="1800" u="none" cap="none" strike="noStrike">
              <a:solidFill>
                <a:schemeClr val="dk1"/>
              </a:solidFill>
              <a:latin typeface="Calibri"/>
              <a:ea typeface="Calibri"/>
              <a:cs typeface="Calibri"/>
              <a:sym typeface="Calibri"/>
            </a:endParaRPr>
          </a:p>
        </p:txBody>
      </p:sp>
      <p:sp>
        <p:nvSpPr>
          <p:cNvPr id="777" name="Google Shape;777;p16"/>
          <p:cNvSpPr/>
          <p:nvPr/>
        </p:nvSpPr>
        <p:spPr>
          <a:xfrm>
            <a:off x="4743450" y="4126957"/>
            <a:ext cx="37005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Polyglot Benchmark</a:t>
            </a:r>
            <a:endParaRPr b="0" i="0" sz="810" u="none" cap="none" strike="noStrike">
              <a:solidFill>
                <a:schemeClr val="dk1"/>
              </a:solidFill>
              <a:latin typeface="Calibri"/>
              <a:ea typeface="Calibri"/>
              <a:cs typeface="Calibri"/>
              <a:sym typeface="Calibri"/>
            </a:endParaRPr>
          </a:p>
        </p:txBody>
      </p:sp>
      <p:sp>
        <p:nvSpPr>
          <p:cNvPr id="778" name="Google Shape;778;p16"/>
          <p:cNvSpPr/>
          <p:nvPr/>
        </p:nvSpPr>
        <p:spPr>
          <a:xfrm>
            <a:off x="657225" y="4509846"/>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771525" y="4624146"/>
            <a:ext cx="3700500" cy="342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2.5x</a:t>
            </a:r>
            <a:endParaRPr b="0" i="0" sz="1800" u="none" cap="none" strike="noStrike">
              <a:solidFill>
                <a:schemeClr val="dk1"/>
              </a:solidFill>
              <a:latin typeface="Calibri"/>
              <a:ea typeface="Calibri"/>
              <a:cs typeface="Calibri"/>
              <a:sym typeface="Calibri"/>
            </a:endParaRPr>
          </a:p>
        </p:txBody>
      </p:sp>
      <p:sp>
        <p:nvSpPr>
          <p:cNvPr id="780" name="Google Shape;780;p16"/>
          <p:cNvSpPr/>
          <p:nvPr/>
        </p:nvSpPr>
        <p:spPr>
          <a:xfrm>
            <a:off x="771525" y="4967046"/>
            <a:ext cx="37005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Improvement Factor</a:t>
            </a:r>
            <a:endParaRPr b="0" i="0" sz="810" u="none" cap="none" strike="noStrike">
              <a:solidFill>
                <a:schemeClr val="dk1"/>
              </a:solidFill>
              <a:latin typeface="Calibri"/>
              <a:ea typeface="Calibri"/>
              <a:cs typeface="Calibri"/>
              <a:sym typeface="Calibri"/>
            </a:endParaRPr>
          </a:p>
        </p:txBody>
      </p:sp>
      <p:sp>
        <p:nvSpPr>
          <p:cNvPr id="781" name="Google Shape;781;p16"/>
          <p:cNvSpPr/>
          <p:nvPr/>
        </p:nvSpPr>
        <p:spPr>
          <a:xfrm>
            <a:off x="4629150" y="4509846"/>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4743450" y="4624146"/>
            <a:ext cx="3700500" cy="342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Continuous</a:t>
            </a:r>
            <a:endParaRPr b="0" i="0" sz="1800" u="none" cap="none" strike="noStrike">
              <a:solidFill>
                <a:schemeClr val="dk1"/>
              </a:solidFill>
              <a:latin typeface="Calibri"/>
              <a:ea typeface="Calibri"/>
              <a:cs typeface="Calibri"/>
              <a:sym typeface="Calibri"/>
            </a:endParaRPr>
          </a:p>
        </p:txBody>
      </p:sp>
      <p:sp>
        <p:nvSpPr>
          <p:cNvPr id="783" name="Google Shape;783;p16"/>
          <p:cNvSpPr/>
          <p:nvPr/>
        </p:nvSpPr>
        <p:spPr>
          <a:xfrm>
            <a:off x="4743450" y="4967046"/>
            <a:ext cx="3700500" cy="15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Self-Enhancement</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descr="preencoded.png" id="789" name="Google Shape;789;g367fddf29e9_0_21"/>
          <p:cNvPicPr preferRelativeResize="0"/>
          <p:nvPr/>
        </p:nvPicPr>
        <p:blipFill rotWithShape="1">
          <a:blip r:embed="rId3">
            <a:alphaModFix/>
          </a:blip>
          <a:srcRect b="0" l="0" r="0" t="0"/>
          <a:stretch/>
        </p:blipFill>
        <p:spPr>
          <a:xfrm>
            <a:off x="0" y="0"/>
            <a:ext cx="9144000" cy="6502458"/>
          </a:xfrm>
          <a:prstGeom prst="rect">
            <a:avLst/>
          </a:prstGeom>
          <a:noFill/>
          <a:ln>
            <a:noFill/>
          </a:ln>
        </p:spPr>
      </p:pic>
      <p:sp>
        <p:nvSpPr>
          <p:cNvPr id="790" name="Google Shape;790;g367fddf29e9_0_21"/>
          <p:cNvSpPr/>
          <p:nvPr/>
        </p:nvSpPr>
        <p:spPr>
          <a:xfrm>
            <a:off x="428625" y="428625"/>
            <a:ext cx="8358300" cy="428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Darwin Gödel Machine: A Paradigm</a:t>
            </a:r>
            <a:endParaRPr b="0" i="0" sz="2250" u="none" cap="none" strike="noStrike">
              <a:solidFill>
                <a:schemeClr val="dk1"/>
              </a:solidFill>
              <a:latin typeface="Calibri"/>
              <a:ea typeface="Calibri"/>
              <a:cs typeface="Calibri"/>
              <a:sym typeface="Calibri"/>
            </a:endParaRPr>
          </a:p>
        </p:txBody>
      </p:sp>
      <p:sp>
        <p:nvSpPr>
          <p:cNvPr id="791" name="Google Shape;791;g367fddf29e9_0_21"/>
          <p:cNvSpPr/>
          <p:nvPr/>
        </p:nvSpPr>
        <p:spPr>
          <a:xfrm>
            <a:off x="428625" y="1085850"/>
            <a:ext cx="8286900" cy="8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67fddf29e9_0_21"/>
          <p:cNvSpPr/>
          <p:nvPr/>
        </p:nvSpPr>
        <p:spPr>
          <a:xfrm>
            <a:off x="428625" y="1085850"/>
            <a:ext cx="35700" cy="859500"/>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367fddf29e9_0_21"/>
          <p:cNvSpPr/>
          <p:nvPr/>
        </p:nvSpPr>
        <p:spPr>
          <a:xfrm>
            <a:off x="657225" y="1314450"/>
            <a:ext cx="7901100" cy="40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A5568"/>
              </a:buClr>
              <a:buSzPts val="989"/>
              <a:buFont typeface="Noto Sans"/>
              <a:buNone/>
            </a:pPr>
            <a:r>
              <a:rPr b="0" i="1" lang="en-US" sz="989" u="none" cap="none" strike="noStrike">
                <a:solidFill>
                  <a:srgbClr val="4A5568"/>
                </a:solidFill>
                <a:latin typeface="Noto Sans"/>
                <a:ea typeface="Noto Sans"/>
                <a:cs typeface="Noto Sans"/>
                <a:sym typeface="Noto Sans"/>
              </a:rPr>
              <a:t>"A revolutionary approach where AI systems improve themselves by rewriting their own code, combining the theoretical insights of Gödel Machines with the empirical power of Darwinian evolution for continuous self-enhancement."</a:t>
            </a:r>
            <a:endParaRPr b="0" i="0" sz="989" u="none" cap="none" strike="noStrike">
              <a:solidFill>
                <a:schemeClr val="dk1"/>
              </a:solidFill>
              <a:latin typeface="Calibri"/>
              <a:ea typeface="Calibri"/>
              <a:cs typeface="Calibri"/>
              <a:sym typeface="Calibri"/>
            </a:endParaRPr>
          </a:p>
        </p:txBody>
      </p:sp>
      <p:sp>
        <p:nvSpPr>
          <p:cNvPr id="794" name="Google Shape;794;g367fddf29e9_0_21"/>
          <p:cNvSpPr/>
          <p:nvPr/>
        </p:nvSpPr>
        <p:spPr>
          <a:xfrm>
            <a:off x="428625" y="2173988"/>
            <a:ext cx="26478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5" name="Google Shape;795;g367fddf29e9_0_21"/>
          <p:cNvPicPr preferRelativeResize="0"/>
          <p:nvPr/>
        </p:nvPicPr>
        <p:blipFill rotWithShape="1">
          <a:blip r:embed="rId4">
            <a:alphaModFix/>
          </a:blip>
          <a:srcRect b="0" l="0" r="0" t="0"/>
          <a:stretch/>
        </p:blipFill>
        <p:spPr>
          <a:xfrm>
            <a:off x="1573997" y="2345438"/>
            <a:ext cx="357188" cy="285750"/>
          </a:xfrm>
          <a:prstGeom prst="rect">
            <a:avLst/>
          </a:prstGeom>
          <a:noFill/>
          <a:ln>
            <a:noFill/>
          </a:ln>
        </p:spPr>
      </p:pic>
      <p:sp>
        <p:nvSpPr>
          <p:cNvPr id="796" name="Google Shape;796;g367fddf29e9_0_21"/>
          <p:cNvSpPr/>
          <p:nvPr/>
        </p:nvSpPr>
        <p:spPr>
          <a:xfrm>
            <a:off x="600075" y="2745488"/>
            <a:ext cx="2376600" cy="188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Self-Modifying Code</a:t>
            </a:r>
            <a:endParaRPr b="0" i="0" sz="989" u="none" cap="none" strike="noStrike">
              <a:solidFill>
                <a:schemeClr val="dk1"/>
              </a:solidFill>
              <a:latin typeface="Calibri"/>
              <a:ea typeface="Calibri"/>
              <a:cs typeface="Calibri"/>
              <a:sym typeface="Calibri"/>
            </a:endParaRPr>
          </a:p>
        </p:txBody>
      </p:sp>
      <p:sp>
        <p:nvSpPr>
          <p:cNvPr id="797" name="Google Shape;797;g367fddf29e9_0_21"/>
          <p:cNvSpPr/>
          <p:nvPr/>
        </p:nvSpPr>
        <p:spPr>
          <a:xfrm>
            <a:off x="600075" y="2991250"/>
            <a:ext cx="2376600" cy="288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Reads and modifies its own Python codebase to improve performance</a:t>
            </a:r>
            <a:endParaRPr b="0" i="0" sz="810" u="none" cap="none" strike="noStrike">
              <a:solidFill>
                <a:schemeClr val="dk1"/>
              </a:solidFill>
              <a:latin typeface="Calibri"/>
              <a:ea typeface="Calibri"/>
              <a:cs typeface="Calibri"/>
              <a:sym typeface="Calibri"/>
            </a:endParaRPr>
          </a:p>
        </p:txBody>
      </p:sp>
      <p:sp>
        <p:nvSpPr>
          <p:cNvPr id="798" name="Google Shape;798;g367fddf29e9_0_21"/>
          <p:cNvSpPr/>
          <p:nvPr/>
        </p:nvSpPr>
        <p:spPr>
          <a:xfrm>
            <a:off x="3248006" y="2173988"/>
            <a:ext cx="26481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9" name="Google Shape;799;g367fddf29e9_0_21"/>
          <p:cNvPicPr preferRelativeResize="0"/>
          <p:nvPr/>
        </p:nvPicPr>
        <p:blipFill rotWithShape="1">
          <a:blip r:embed="rId5">
            <a:alphaModFix/>
          </a:blip>
          <a:srcRect b="0" l="0" r="0" t="0"/>
          <a:stretch/>
        </p:blipFill>
        <p:spPr>
          <a:xfrm>
            <a:off x="4429097" y="2345438"/>
            <a:ext cx="285750" cy="285750"/>
          </a:xfrm>
          <a:prstGeom prst="rect">
            <a:avLst/>
          </a:prstGeom>
          <a:noFill/>
          <a:ln>
            <a:noFill/>
          </a:ln>
        </p:spPr>
      </p:pic>
      <p:sp>
        <p:nvSpPr>
          <p:cNvPr id="800" name="Google Shape;800;g367fddf29e9_0_21"/>
          <p:cNvSpPr/>
          <p:nvPr/>
        </p:nvSpPr>
        <p:spPr>
          <a:xfrm>
            <a:off x="3419456" y="2745488"/>
            <a:ext cx="2376600" cy="188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Performance Evaluation</a:t>
            </a:r>
            <a:endParaRPr b="0" i="0" sz="989" u="none" cap="none" strike="noStrike">
              <a:solidFill>
                <a:schemeClr val="dk1"/>
              </a:solidFill>
              <a:latin typeface="Calibri"/>
              <a:ea typeface="Calibri"/>
              <a:cs typeface="Calibri"/>
              <a:sym typeface="Calibri"/>
            </a:endParaRPr>
          </a:p>
        </p:txBody>
      </p:sp>
      <p:sp>
        <p:nvSpPr>
          <p:cNvPr id="801" name="Google Shape;801;g367fddf29e9_0_21"/>
          <p:cNvSpPr/>
          <p:nvPr/>
        </p:nvSpPr>
        <p:spPr>
          <a:xfrm>
            <a:off x="3419456" y="2991250"/>
            <a:ext cx="2376600" cy="288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Tests proposed changes against coding benchmarks like SWE-bench</a:t>
            </a:r>
            <a:endParaRPr b="0" i="0" sz="810" u="none" cap="none" strike="noStrike">
              <a:solidFill>
                <a:schemeClr val="dk1"/>
              </a:solidFill>
              <a:latin typeface="Calibri"/>
              <a:ea typeface="Calibri"/>
              <a:cs typeface="Calibri"/>
              <a:sym typeface="Calibri"/>
            </a:endParaRPr>
          </a:p>
        </p:txBody>
      </p:sp>
      <p:sp>
        <p:nvSpPr>
          <p:cNvPr id="802" name="Google Shape;802;g367fddf29e9_0_21"/>
          <p:cNvSpPr/>
          <p:nvPr/>
        </p:nvSpPr>
        <p:spPr>
          <a:xfrm>
            <a:off x="6067416" y="2173988"/>
            <a:ext cx="26478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3" name="Google Shape;803;g367fddf29e9_0_21"/>
          <p:cNvPicPr preferRelativeResize="0"/>
          <p:nvPr/>
        </p:nvPicPr>
        <p:blipFill rotWithShape="1">
          <a:blip r:embed="rId6">
            <a:alphaModFix/>
          </a:blip>
          <a:srcRect b="0" l="0" r="0" t="0"/>
          <a:stretch/>
        </p:blipFill>
        <p:spPr>
          <a:xfrm>
            <a:off x="7266366" y="2345438"/>
            <a:ext cx="250031" cy="285750"/>
          </a:xfrm>
          <a:prstGeom prst="rect">
            <a:avLst/>
          </a:prstGeom>
          <a:noFill/>
          <a:ln>
            <a:noFill/>
          </a:ln>
        </p:spPr>
      </p:pic>
      <p:sp>
        <p:nvSpPr>
          <p:cNvPr id="804" name="Google Shape;804;g367fddf29e9_0_21"/>
          <p:cNvSpPr/>
          <p:nvPr/>
        </p:nvSpPr>
        <p:spPr>
          <a:xfrm>
            <a:off x="6238866" y="2745488"/>
            <a:ext cx="2376600" cy="188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Open-Ended Exploration</a:t>
            </a:r>
            <a:endParaRPr b="0" i="0" sz="989" u="none" cap="none" strike="noStrike">
              <a:solidFill>
                <a:schemeClr val="dk1"/>
              </a:solidFill>
              <a:latin typeface="Calibri"/>
              <a:ea typeface="Calibri"/>
              <a:cs typeface="Calibri"/>
              <a:sym typeface="Calibri"/>
            </a:endParaRPr>
          </a:p>
        </p:txBody>
      </p:sp>
      <p:sp>
        <p:nvSpPr>
          <p:cNvPr id="805" name="Google Shape;805;g367fddf29e9_0_21"/>
          <p:cNvSpPr/>
          <p:nvPr/>
        </p:nvSpPr>
        <p:spPr>
          <a:xfrm>
            <a:off x="6238866" y="2991250"/>
            <a:ext cx="2376600" cy="288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Maintains an archive of agents for parallel evolutionary paths</a:t>
            </a:r>
            <a:endParaRPr b="0" i="0" sz="810" u="none" cap="none" strike="noStrike">
              <a:solidFill>
                <a:schemeClr val="dk1"/>
              </a:solidFill>
              <a:latin typeface="Calibri"/>
              <a:ea typeface="Calibri"/>
              <a:cs typeface="Calibri"/>
              <a:sym typeface="Calibri"/>
            </a:endParaRPr>
          </a:p>
        </p:txBody>
      </p:sp>
      <p:sp>
        <p:nvSpPr>
          <p:cNvPr id="806" name="Google Shape;806;g367fddf29e9_0_21"/>
          <p:cNvSpPr/>
          <p:nvPr/>
        </p:nvSpPr>
        <p:spPr>
          <a:xfrm>
            <a:off x="428625" y="3679282"/>
            <a:ext cx="8286900" cy="239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7" name="Google Shape;807;g367fddf29e9_0_21"/>
          <p:cNvPicPr preferRelativeResize="0"/>
          <p:nvPr/>
        </p:nvPicPr>
        <p:blipFill rotWithShape="1">
          <a:blip r:embed="rId7">
            <a:alphaModFix/>
          </a:blip>
          <a:srcRect b="0" l="0" r="0" t="0"/>
          <a:stretch/>
        </p:blipFill>
        <p:spPr>
          <a:xfrm>
            <a:off x="657225" y="3950745"/>
            <a:ext cx="192881" cy="171450"/>
          </a:xfrm>
          <a:prstGeom prst="rect">
            <a:avLst/>
          </a:prstGeom>
          <a:noFill/>
          <a:ln>
            <a:noFill/>
          </a:ln>
        </p:spPr>
      </p:pic>
      <p:sp>
        <p:nvSpPr>
          <p:cNvPr id="808" name="Google Shape;808;g367fddf29e9_0_21"/>
          <p:cNvSpPr/>
          <p:nvPr/>
        </p:nvSpPr>
        <p:spPr>
          <a:xfrm>
            <a:off x="907256" y="3907882"/>
            <a:ext cx="1894500" cy="257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Breakthrough Results</a:t>
            </a:r>
            <a:endParaRPr b="0" i="0" sz="1350" u="none" cap="none" strike="noStrike">
              <a:solidFill>
                <a:schemeClr val="dk1"/>
              </a:solidFill>
              <a:latin typeface="Calibri"/>
              <a:ea typeface="Calibri"/>
              <a:cs typeface="Calibri"/>
              <a:sym typeface="Calibri"/>
            </a:endParaRPr>
          </a:p>
        </p:txBody>
      </p:sp>
      <p:sp>
        <p:nvSpPr>
          <p:cNvPr id="809" name="Google Shape;809;g367fddf29e9_0_21"/>
          <p:cNvSpPr/>
          <p:nvPr/>
        </p:nvSpPr>
        <p:spPr>
          <a:xfrm>
            <a:off x="657225" y="4279357"/>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367fddf29e9_0_21"/>
          <p:cNvSpPr/>
          <p:nvPr/>
        </p:nvSpPr>
        <p:spPr>
          <a:xfrm>
            <a:off x="771525" y="4393657"/>
            <a:ext cx="3700500" cy="342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20% → 50%</a:t>
            </a:r>
            <a:endParaRPr b="0" i="0" sz="1800" u="none" cap="none" strike="noStrike">
              <a:solidFill>
                <a:schemeClr val="dk1"/>
              </a:solidFill>
              <a:latin typeface="Calibri"/>
              <a:ea typeface="Calibri"/>
              <a:cs typeface="Calibri"/>
              <a:sym typeface="Calibri"/>
            </a:endParaRPr>
          </a:p>
        </p:txBody>
      </p:sp>
      <p:sp>
        <p:nvSpPr>
          <p:cNvPr id="811" name="Google Shape;811;g367fddf29e9_0_21"/>
          <p:cNvSpPr/>
          <p:nvPr/>
        </p:nvSpPr>
        <p:spPr>
          <a:xfrm>
            <a:off x="771525" y="4736557"/>
            <a:ext cx="3700500" cy="154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SWE-bench Performance</a:t>
            </a:r>
            <a:endParaRPr b="0" i="0" sz="810" u="none" cap="none" strike="noStrike">
              <a:solidFill>
                <a:schemeClr val="dk1"/>
              </a:solidFill>
              <a:latin typeface="Calibri"/>
              <a:ea typeface="Calibri"/>
              <a:cs typeface="Calibri"/>
              <a:sym typeface="Calibri"/>
            </a:endParaRPr>
          </a:p>
        </p:txBody>
      </p:sp>
      <p:sp>
        <p:nvSpPr>
          <p:cNvPr id="812" name="Google Shape;812;g367fddf29e9_0_21"/>
          <p:cNvSpPr/>
          <p:nvPr/>
        </p:nvSpPr>
        <p:spPr>
          <a:xfrm>
            <a:off x="4629150" y="4279357"/>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367fddf29e9_0_21"/>
          <p:cNvSpPr/>
          <p:nvPr/>
        </p:nvSpPr>
        <p:spPr>
          <a:xfrm>
            <a:off x="4743450" y="4393657"/>
            <a:ext cx="3700500" cy="342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14.2% → 30.7%</a:t>
            </a:r>
            <a:endParaRPr b="0" i="0" sz="1800" u="none" cap="none" strike="noStrike">
              <a:solidFill>
                <a:schemeClr val="dk1"/>
              </a:solidFill>
              <a:latin typeface="Calibri"/>
              <a:ea typeface="Calibri"/>
              <a:cs typeface="Calibri"/>
              <a:sym typeface="Calibri"/>
            </a:endParaRPr>
          </a:p>
        </p:txBody>
      </p:sp>
      <p:sp>
        <p:nvSpPr>
          <p:cNvPr id="814" name="Google Shape;814;g367fddf29e9_0_21"/>
          <p:cNvSpPr/>
          <p:nvPr/>
        </p:nvSpPr>
        <p:spPr>
          <a:xfrm>
            <a:off x="4743450" y="4736557"/>
            <a:ext cx="3700500" cy="154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Polyglot Benchmark</a:t>
            </a:r>
            <a:endParaRPr b="0" i="0" sz="810" u="none" cap="none" strike="noStrike">
              <a:solidFill>
                <a:schemeClr val="dk1"/>
              </a:solidFill>
              <a:latin typeface="Calibri"/>
              <a:ea typeface="Calibri"/>
              <a:cs typeface="Calibri"/>
              <a:sym typeface="Calibri"/>
            </a:endParaRPr>
          </a:p>
        </p:txBody>
      </p:sp>
      <p:sp>
        <p:nvSpPr>
          <p:cNvPr id="815" name="Google Shape;815;g367fddf29e9_0_21"/>
          <p:cNvSpPr/>
          <p:nvPr/>
        </p:nvSpPr>
        <p:spPr>
          <a:xfrm>
            <a:off x="657225" y="5119446"/>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367fddf29e9_0_21"/>
          <p:cNvSpPr/>
          <p:nvPr/>
        </p:nvSpPr>
        <p:spPr>
          <a:xfrm>
            <a:off x="771525" y="5233746"/>
            <a:ext cx="3700500" cy="342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2.5x</a:t>
            </a:r>
            <a:endParaRPr b="0" i="0" sz="1800" u="none" cap="none" strike="noStrike">
              <a:solidFill>
                <a:schemeClr val="dk1"/>
              </a:solidFill>
              <a:latin typeface="Calibri"/>
              <a:ea typeface="Calibri"/>
              <a:cs typeface="Calibri"/>
              <a:sym typeface="Calibri"/>
            </a:endParaRPr>
          </a:p>
        </p:txBody>
      </p:sp>
      <p:sp>
        <p:nvSpPr>
          <p:cNvPr id="817" name="Google Shape;817;g367fddf29e9_0_21"/>
          <p:cNvSpPr/>
          <p:nvPr/>
        </p:nvSpPr>
        <p:spPr>
          <a:xfrm>
            <a:off x="771525" y="5576646"/>
            <a:ext cx="3700500" cy="154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Improvement Factor</a:t>
            </a:r>
            <a:endParaRPr b="0" i="0" sz="810" u="none" cap="none" strike="noStrike">
              <a:solidFill>
                <a:schemeClr val="dk1"/>
              </a:solidFill>
              <a:latin typeface="Calibri"/>
              <a:ea typeface="Calibri"/>
              <a:cs typeface="Calibri"/>
              <a:sym typeface="Calibri"/>
            </a:endParaRPr>
          </a:p>
        </p:txBody>
      </p:sp>
      <p:sp>
        <p:nvSpPr>
          <p:cNvPr id="818" name="Google Shape;818;g367fddf29e9_0_21"/>
          <p:cNvSpPr/>
          <p:nvPr/>
        </p:nvSpPr>
        <p:spPr>
          <a:xfrm>
            <a:off x="4629150" y="5119446"/>
            <a:ext cx="3857700" cy="7257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367fddf29e9_0_21"/>
          <p:cNvSpPr/>
          <p:nvPr/>
        </p:nvSpPr>
        <p:spPr>
          <a:xfrm>
            <a:off x="4743450" y="5233746"/>
            <a:ext cx="3700500" cy="342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667EEA"/>
              </a:buClr>
              <a:buSzPts val="1800"/>
              <a:buFont typeface="Noto Sans"/>
              <a:buNone/>
            </a:pPr>
            <a:r>
              <a:rPr b="1" i="0" lang="en-US" sz="1800" u="none" cap="none" strike="noStrike">
                <a:solidFill>
                  <a:srgbClr val="667EEA"/>
                </a:solidFill>
                <a:latin typeface="Noto Sans"/>
                <a:ea typeface="Noto Sans"/>
                <a:cs typeface="Noto Sans"/>
                <a:sym typeface="Noto Sans"/>
              </a:rPr>
              <a:t>Continuous</a:t>
            </a:r>
            <a:endParaRPr b="0" i="0" sz="1800" u="none" cap="none" strike="noStrike">
              <a:solidFill>
                <a:schemeClr val="dk1"/>
              </a:solidFill>
              <a:latin typeface="Calibri"/>
              <a:ea typeface="Calibri"/>
              <a:cs typeface="Calibri"/>
              <a:sym typeface="Calibri"/>
            </a:endParaRPr>
          </a:p>
        </p:txBody>
      </p:sp>
      <p:sp>
        <p:nvSpPr>
          <p:cNvPr id="820" name="Google Shape;820;g367fddf29e9_0_21"/>
          <p:cNvSpPr/>
          <p:nvPr/>
        </p:nvSpPr>
        <p:spPr>
          <a:xfrm>
            <a:off x="4743450" y="5576646"/>
            <a:ext cx="3700500" cy="154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Self-Enhancement</a:t>
            </a:r>
            <a:endParaRPr b="0" i="0" sz="810" u="none" cap="none" strike="noStrike">
              <a:solidFill>
                <a:schemeClr val="dk1"/>
              </a:solidFill>
              <a:latin typeface="Calibri"/>
              <a:ea typeface="Calibri"/>
              <a:cs typeface="Calibri"/>
              <a:sym typeface="Calibri"/>
            </a:endParaRPr>
          </a:p>
        </p:txBody>
      </p:sp>
      <p:pic>
        <p:nvPicPr>
          <p:cNvPr id="821" name="Google Shape;821;g367fddf29e9_0_21"/>
          <p:cNvPicPr preferRelativeResize="0"/>
          <p:nvPr/>
        </p:nvPicPr>
        <p:blipFill>
          <a:blip r:embed="rId8">
            <a:alphaModFix/>
          </a:blip>
          <a:stretch>
            <a:fillRect/>
          </a:stretch>
        </p:blipFill>
        <p:spPr>
          <a:xfrm>
            <a:off x="-25" y="993446"/>
            <a:ext cx="9144003" cy="4348759"/>
          </a:xfrm>
          <a:prstGeom prst="rect">
            <a:avLst/>
          </a:prstGeom>
          <a:solidFill>
            <a:srgbClr val="FFFFFF"/>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descr="preencoded.png" id="827" name="Google Shape;827;g367fddf29e9_0_175"/>
          <p:cNvPicPr preferRelativeResize="0"/>
          <p:nvPr/>
        </p:nvPicPr>
        <p:blipFill rotWithShape="1">
          <a:blip r:embed="rId3">
            <a:alphaModFix/>
          </a:blip>
          <a:srcRect b="0" l="0" r="0" t="0"/>
          <a:stretch/>
        </p:blipFill>
        <p:spPr>
          <a:xfrm>
            <a:off x="0" y="0"/>
            <a:ext cx="9144000" cy="6502458"/>
          </a:xfrm>
          <a:prstGeom prst="rect">
            <a:avLst/>
          </a:prstGeom>
          <a:noFill/>
          <a:ln>
            <a:noFill/>
          </a:ln>
        </p:spPr>
      </p:pic>
      <p:sp>
        <p:nvSpPr>
          <p:cNvPr id="828" name="Google Shape;828;g367fddf29e9_0_175"/>
          <p:cNvSpPr/>
          <p:nvPr/>
        </p:nvSpPr>
        <p:spPr>
          <a:xfrm>
            <a:off x="428625" y="428625"/>
            <a:ext cx="8358300" cy="428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2D3748"/>
              </a:buClr>
              <a:buSzPts val="2250"/>
              <a:buFont typeface="Noto Sans"/>
              <a:buNone/>
            </a:pPr>
            <a:r>
              <a:rPr b="1" lang="en-US" sz="2250">
                <a:solidFill>
                  <a:srgbClr val="2D3748"/>
                </a:solidFill>
                <a:latin typeface="Noto Sans"/>
                <a:ea typeface="Noto Sans"/>
                <a:cs typeface="Noto Sans"/>
                <a:sym typeface="Noto Sans"/>
              </a:rPr>
              <a:t>Alpha Evolve</a:t>
            </a:r>
            <a:endParaRPr b="0" i="0" sz="2250" u="none" cap="none" strike="noStrike">
              <a:solidFill>
                <a:schemeClr val="dk1"/>
              </a:solidFill>
              <a:latin typeface="Calibri"/>
              <a:ea typeface="Calibri"/>
              <a:cs typeface="Calibri"/>
              <a:sym typeface="Calibri"/>
            </a:endParaRPr>
          </a:p>
        </p:txBody>
      </p:sp>
      <p:sp>
        <p:nvSpPr>
          <p:cNvPr id="829" name="Google Shape;829;g367fddf29e9_0_175"/>
          <p:cNvSpPr/>
          <p:nvPr/>
        </p:nvSpPr>
        <p:spPr>
          <a:xfrm>
            <a:off x="771525" y="5576646"/>
            <a:ext cx="3700500" cy="154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Improvement Factor</a:t>
            </a:r>
            <a:endParaRPr b="0" i="0" sz="810" u="none" cap="none" strike="noStrike">
              <a:solidFill>
                <a:schemeClr val="dk1"/>
              </a:solidFill>
              <a:latin typeface="Calibri"/>
              <a:ea typeface="Calibri"/>
              <a:cs typeface="Calibri"/>
              <a:sym typeface="Calibri"/>
            </a:endParaRPr>
          </a:p>
        </p:txBody>
      </p:sp>
      <p:sp>
        <p:nvSpPr>
          <p:cNvPr id="830" name="Google Shape;830;g367fddf29e9_0_175"/>
          <p:cNvSpPr/>
          <p:nvPr/>
        </p:nvSpPr>
        <p:spPr>
          <a:xfrm>
            <a:off x="4743450" y="5576646"/>
            <a:ext cx="3700500" cy="154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Self-Enhancement</a:t>
            </a:r>
            <a:endParaRPr b="0" i="0" sz="810" u="none" cap="none" strike="noStrike">
              <a:solidFill>
                <a:schemeClr val="dk1"/>
              </a:solidFill>
              <a:latin typeface="Calibri"/>
              <a:ea typeface="Calibri"/>
              <a:cs typeface="Calibri"/>
              <a:sym typeface="Calibri"/>
            </a:endParaRPr>
          </a:p>
        </p:txBody>
      </p:sp>
      <p:pic>
        <p:nvPicPr>
          <p:cNvPr id="831" name="Google Shape;831;g367fddf29e9_0_175"/>
          <p:cNvPicPr preferRelativeResize="0"/>
          <p:nvPr/>
        </p:nvPicPr>
        <p:blipFill>
          <a:blip r:embed="rId4">
            <a:alphaModFix/>
          </a:blip>
          <a:stretch>
            <a:fillRect/>
          </a:stretch>
        </p:blipFill>
        <p:spPr>
          <a:xfrm>
            <a:off x="2110624" y="953050"/>
            <a:ext cx="5086726" cy="459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pic>
        <p:nvPicPr>
          <p:cNvPr descr="preencoded.png" id="29" name="Google Shape;29;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 name="Google Shape;30;p2"/>
          <p:cNvSpPr/>
          <p:nvPr/>
        </p:nvSpPr>
        <p:spPr>
          <a:xfrm>
            <a:off x="428625" y="428625"/>
            <a:ext cx="4071938" cy="68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Introduction: The AI Landscape</a:t>
            </a:r>
            <a:endParaRPr b="0" i="0" sz="2250" u="none" cap="none" strike="noStrike">
              <a:solidFill>
                <a:schemeClr val="dk1"/>
              </a:solidFill>
              <a:latin typeface="Calibri"/>
              <a:ea typeface="Calibri"/>
              <a:cs typeface="Calibri"/>
              <a:sym typeface="Calibri"/>
            </a:endParaRPr>
          </a:p>
        </p:txBody>
      </p:sp>
      <p:sp>
        <p:nvSpPr>
          <p:cNvPr id="31" name="Google Shape;31;p2"/>
          <p:cNvSpPr/>
          <p:nvPr/>
        </p:nvSpPr>
        <p:spPr>
          <a:xfrm>
            <a:off x="428625" y="1343025"/>
            <a:ext cx="4000500" cy="151726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28625" y="1343025"/>
            <a:ext cx="28575" cy="1517266"/>
          </a:xfrm>
          <a:prstGeom prst="rect">
            <a:avLst/>
          </a:prstGeom>
          <a:solidFill>
            <a:srgbClr val="F5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57225" y="1571625"/>
            <a:ext cx="3614738"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From Hype to Practicality</a:t>
            </a:r>
            <a:endParaRPr b="0" i="0" sz="1125" u="none" cap="none" strike="noStrike">
              <a:solidFill>
                <a:schemeClr val="dk1"/>
              </a:solidFill>
              <a:latin typeface="Calibri"/>
              <a:ea typeface="Calibri"/>
              <a:cs typeface="Calibri"/>
              <a:sym typeface="Calibri"/>
            </a:endParaRPr>
          </a:p>
        </p:txBody>
      </p:sp>
      <p:sp>
        <p:nvSpPr>
          <p:cNvPr id="34" name="Google Shape;34;p2"/>
          <p:cNvSpPr/>
          <p:nvPr/>
        </p:nvSpPr>
        <p:spPr>
          <a:xfrm>
            <a:off x="657225" y="1900238"/>
            <a:ext cx="3614738"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The AI industry has moved beyond the initial excitement phase. Organizations now demand practical, reliable solutions that deliver measurable business value rather than impressive demos.</a:t>
            </a:r>
            <a:endParaRPr b="0" i="0" sz="900" u="none" cap="none" strike="noStrike">
              <a:solidFill>
                <a:schemeClr val="dk1"/>
              </a:solidFill>
              <a:latin typeface="Calibri"/>
              <a:ea typeface="Calibri"/>
              <a:cs typeface="Calibri"/>
              <a:sym typeface="Calibri"/>
            </a:endParaRPr>
          </a:p>
        </p:txBody>
      </p:sp>
      <p:sp>
        <p:nvSpPr>
          <p:cNvPr id="35" name="Google Shape;35;p2"/>
          <p:cNvSpPr/>
          <p:nvPr/>
        </p:nvSpPr>
        <p:spPr>
          <a:xfrm>
            <a:off x="428625" y="2848877"/>
            <a:ext cx="4000500" cy="133440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28625" y="2848877"/>
            <a:ext cx="28575" cy="1334402"/>
          </a:xfrm>
          <a:prstGeom prst="rect">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57225" y="3077477"/>
            <a:ext cx="3614738"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The Need for Reliable AI</a:t>
            </a:r>
            <a:endParaRPr b="0" i="0" sz="1125" u="none" cap="none" strike="noStrike">
              <a:solidFill>
                <a:schemeClr val="dk1"/>
              </a:solidFill>
              <a:latin typeface="Calibri"/>
              <a:ea typeface="Calibri"/>
              <a:cs typeface="Calibri"/>
              <a:sym typeface="Calibri"/>
            </a:endParaRPr>
          </a:p>
        </p:txBody>
      </p:sp>
      <p:sp>
        <p:nvSpPr>
          <p:cNvPr id="38" name="Google Shape;38;p2"/>
          <p:cNvSpPr/>
          <p:nvPr/>
        </p:nvSpPr>
        <p:spPr>
          <a:xfrm>
            <a:off x="657225" y="3406090"/>
            <a:ext cx="3614738"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Modern AI applications require robust workflows, consistent outcomes, and transparent processes. Reliability is no longer optional—it's essential for enterprise adoption.</a:t>
            </a:r>
            <a:endParaRPr b="0" i="0" sz="900" u="none" cap="none" strike="noStrike">
              <a:solidFill>
                <a:schemeClr val="dk1"/>
              </a:solidFill>
              <a:latin typeface="Calibri"/>
              <a:ea typeface="Calibri"/>
              <a:cs typeface="Calibri"/>
              <a:sym typeface="Calibri"/>
            </a:endParaRPr>
          </a:p>
        </p:txBody>
      </p:sp>
      <p:pic>
        <p:nvPicPr>
          <p:cNvPr id="39" name="Google Shape;39;p2"/>
          <p:cNvPicPr preferRelativeResize="0"/>
          <p:nvPr/>
        </p:nvPicPr>
        <p:blipFill>
          <a:blip r:embed="rId4">
            <a:alphaModFix/>
          </a:blip>
          <a:stretch>
            <a:fillRect/>
          </a:stretch>
        </p:blipFill>
        <p:spPr>
          <a:xfrm>
            <a:off x="4869850" y="532825"/>
            <a:ext cx="3838526" cy="38385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descr="preencoded.png" id="837" name="Google Shape;837;p17"/>
          <p:cNvPicPr preferRelativeResize="0"/>
          <p:nvPr/>
        </p:nvPicPr>
        <p:blipFill rotWithShape="1">
          <a:blip r:embed="rId3">
            <a:alphaModFix/>
          </a:blip>
          <a:srcRect b="0" l="0" r="0" t="0"/>
          <a:stretch/>
        </p:blipFill>
        <p:spPr>
          <a:xfrm>
            <a:off x="0" y="0"/>
            <a:ext cx="9144000" cy="7172325"/>
          </a:xfrm>
          <a:prstGeom prst="rect">
            <a:avLst/>
          </a:prstGeom>
          <a:noFill/>
          <a:ln>
            <a:noFill/>
          </a:ln>
        </p:spPr>
      </p:pic>
      <p:sp>
        <p:nvSpPr>
          <p:cNvPr id="838" name="Google Shape;838;p17"/>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Mechanisms for Self-Improvement</a:t>
            </a:r>
            <a:endParaRPr b="0" i="0" sz="2250" u="none" cap="none" strike="noStrike">
              <a:solidFill>
                <a:schemeClr val="dk1"/>
              </a:solidFill>
              <a:latin typeface="Calibri"/>
              <a:ea typeface="Calibri"/>
              <a:cs typeface="Calibri"/>
              <a:sym typeface="Calibri"/>
            </a:endParaRPr>
          </a:p>
        </p:txBody>
      </p:sp>
      <p:sp>
        <p:nvSpPr>
          <p:cNvPr id="839" name="Google Shape;839;p17"/>
          <p:cNvSpPr/>
          <p:nvPr/>
        </p:nvSpPr>
        <p:spPr>
          <a:xfrm>
            <a:off x="428625" y="1085850"/>
            <a:ext cx="4029075" cy="27146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40" name="Google Shape;840;p17"/>
          <p:cNvPicPr preferRelativeResize="0"/>
          <p:nvPr/>
        </p:nvPicPr>
        <p:blipFill rotWithShape="1">
          <a:blip r:embed="rId4">
            <a:alphaModFix/>
          </a:blip>
          <a:srcRect b="0" l="0" r="0" t="0"/>
          <a:stretch/>
        </p:blipFill>
        <p:spPr>
          <a:xfrm>
            <a:off x="657225" y="1314450"/>
            <a:ext cx="357188" cy="228600"/>
          </a:xfrm>
          <a:prstGeom prst="rect">
            <a:avLst/>
          </a:prstGeom>
          <a:noFill/>
          <a:ln>
            <a:noFill/>
          </a:ln>
        </p:spPr>
      </p:pic>
      <p:sp>
        <p:nvSpPr>
          <p:cNvPr id="841" name="Google Shape;841;p17"/>
          <p:cNvSpPr/>
          <p:nvPr/>
        </p:nvSpPr>
        <p:spPr>
          <a:xfrm>
            <a:off x="1128713" y="1321594"/>
            <a:ext cx="1764506"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Reinforcement Learning</a:t>
            </a:r>
            <a:endParaRPr b="0" i="0" sz="1125" u="none" cap="none" strike="noStrike">
              <a:solidFill>
                <a:schemeClr val="dk1"/>
              </a:solidFill>
              <a:latin typeface="Calibri"/>
              <a:ea typeface="Calibri"/>
              <a:cs typeface="Calibri"/>
              <a:sym typeface="Calibri"/>
            </a:endParaRPr>
          </a:p>
        </p:txBody>
      </p:sp>
      <p:sp>
        <p:nvSpPr>
          <p:cNvPr id="842" name="Google Shape;842;p17"/>
          <p:cNvSpPr/>
          <p:nvPr/>
        </p:nvSpPr>
        <p:spPr>
          <a:xfrm>
            <a:off x="657225"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Agents learn optimal behaviors through trial-and-error interactions with their environment, receiving rewards for successful actions.</a:t>
            </a:r>
            <a:endParaRPr b="0" i="0" sz="900" u="none" cap="none" strike="noStrike">
              <a:solidFill>
                <a:schemeClr val="dk1"/>
              </a:solidFill>
              <a:latin typeface="Calibri"/>
              <a:ea typeface="Calibri"/>
              <a:cs typeface="Calibri"/>
              <a:sym typeface="Calibri"/>
            </a:endParaRPr>
          </a:p>
        </p:txBody>
      </p:sp>
      <p:sp>
        <p:nvSpPr>
          <p:cNvPr id="843" name="Google Shape;843;p17"/>
          <p:cNvSpPr/>
          <p:nvPr/>
        </p:nvSpPr>
        <p:spPr>
          <a:xfrm>
            <a:off x="657225" y="2320240"/>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7"/>
          <p:cNvSpPr/>
          <p:nvPr/>
        </p:nvSpPr>
        <p:spPr>
          <a:xfrm>
            <a:off x="771525"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845" name="Google Shape;845;p17"/>
          <p:cNvPicPr preferRelativeResize="0"/>
          <p:nvPr/>
        </p:nvPicPr>
        <p:blipFill rotWithShape="1">
          <a:blip r:embed="rId5">
            <a:alphaModFix/>
          </a:blip>
          <a:srcRect b="0" l="0" r="0" t="0"/>
          <a:stretch/>
        </p:blipFill>
        <p:spPr>
          <a:xfrm>
            <a:off x="771525" y="2707425"/>
            <a:ext cx="69652" cy="80004"/>
          </a:xfrm>
          <a:prstGeom prst="rect">
            <a:avLst/>
          </a:prstGeom>
          <a:noFill/>
          <a:ln>
            <a:noFill/>
          </a:ln>
        </p:spPr>
      </p:pic>
      <p:sp>
        <p:nvSpPr>
          <p:cNvPr id="846" name="Google Shape;846;p17"/>
          <p:cNvSpPr/>
          <p:nvPr/>
        </p:nvSpPr>
        <p:spPr>
          <a:xfrm>
            <a:off x="898327" y="2674553"/>
            <a:ext cx="131891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Reward-based optimization</a:t>
            </a:r>
            <a:endParaRPr b="0" i="0" sz="765" u="none" cap="none" strike="noStrike">
              <a:solidFill>
                <a:schemeClr val="dk1"/>
              </a:solidFill>
              <a:latin typeface="Calibri"/>
              <a:ea typeface="Calibri"/>
              <a:cs typeface="Calibri"/>
              <a:sym typeface="Calibri"/>
            </a:endParaRPr>
          </a:p>
        </p:txBody>
      </p:sp>
      <p:pic>
        <p:nvPicPr>
          <p:cNvPr descr="preencoded.png" id="847" name="Google Shape;847;p17"/>
          <p:cNvPicPr preferRelativeResize="0"/>
          <p:nvPr/>
        </p:nvPicPr>
        <p:blipFill rotWithShape="1">
          <a:blip r:embed="rId6">
            <a:alphaModFix/>
          </a:blip>
          <a:srcRect b="0" l="0" r="0" t="0"/>
          <a:stretch/>
        </p:blipFill>
        <p:spPr>
          <a:xfrm>
            <a:off x="771525" y="2910325"/>
            <a:ext cx="69652" cy="80004"/>
          </a:xfrm>
          <a:prstGeom prst="rect">
            <a:avLst/>
          </a:prstGeom>
          <a:noFill/>
          <a:ln>
            <a:noFill/>
          </a:ln>
        </p:spPr>
      </p:pic>
      <p:sp>
        <p:nvSpPr>
          <p:cNvPr id="848" name="Google Shape;848;p17"/>
          <p:cNvSpPr/>
          <p:nvPr/>
        </p:nvSpPr>
        <p:spPr>
          <a:xfrm>
            <a:off x="898327" y="2877452"/>
            <a:ext cx="117863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Policy gradient methods</a:t>
            </a:r>
            <a:endParaRPr b="0" i="0" sz="765" u="none" cap="none" strike="noStrike">
              <a:solidFill>
                <a:schemeClr val="dk1"/>
              </a:solidFill>
              <a:latin typeface="Calibri"/>
              <a:ea typeface="Calibri"/>
              <a:cs typeface="Calibri"/>
              <a:sym typeface="Calibri"/>
            </a:endParaRPr>
          </a:p>
        </p:txBody>
      </p:sp>
      <p:pic>
        <p:nvPicPr>
          <p:cNvPr descr="preencoded.png" id="849" name="Google Shape;849;p17"/>
          <p:cNvPicPr preferRelativeResize="0"/>
          <p:nvPr/>
        </p:nvPicPr>
        <p:blipFill rotWithShape="1">
          <a:blip r:embed="rId7">
            <a:alphaModFix/>
          </a:blip>
          <a:srcRect b="0" l="0" r="0" t="0"/>
          <a:stretch/>
        </p:blipFill>
        <p:spPr>
          <a:xfrm>
            <a:off x="771525" y="3113224"/>
            <a:ext cx="69652" cy="80004"/>
          </a:xfrm>
          <a:prstGeom prst="rect">
            <a:avLst/>
          </a:prstGeom>
          <a:noFill/>
          <a:ln>
            <a:noFill/>
          </a:ln>
        </p:spPr>
      </p:pic>
      <p:sp>
        <p:nvSpPr>
          <p:cNvPr id="850" name="Google Shape;850;p17"/>
          <p:cNvSpPr/>
          <p:nvPr/>
        </p:nvSpPr>
        <p:spPr>
          <a:xfrm>
            <a:off x="898327" y="3080352"/>
            <a:ext cx="148082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Experience replay mechanisms</a:t>
            </a:r>
            <a:endParaRPr b="0" i="0" sz="765" u="none" cap="none" strike="noStrike">
              <a:solidFill>
                <a:schemeClr val="dk1"/>
              </a:solidFill>
              <a:latin typeface="Calibri"/>
              <a:ea typeface="Calibri"/>
              <a:cs typeface="Calibri"/>
              <a:sym typeface="Calibri"/>
            </a:endParaRPr>
          </a:p>
        </p:txBody>
      </p:sp>
      <p:pic>
        <p:nvPicPr>
          <p:cNvPr descr="preencoded.png" id="851" name="Google Shape;851;p17"/>
          <p:cNvPicPr preferRelativeResize="0"/>
          <p:nvPr/>
        </p:nvPicPr>
        <p:blipFill rotWithShape="1">
          <a:blip r:embed="rId8">
            <a:alphaModFix/>
          </a:blip>
          <a:srcRect b="0" l="0" r="0" t="0"/>
          <a:stretch/>
        </p:blipFill>
        <p:spPr>
          <a:xfrm>
            <a:off x="771525" y="3316123"/>
            <a:ext cx="69652" cy="80004"/>
          </a:xfrm>
          <a:prstGeom prst="rect">
            <a:avLst/>
          </a:prstGeom>
          <a:noFill/>
          <a:ln>
            <a:noFill/>
          </a:ln>
        </p:spPr>
      </p:pic>
      <p:sp>
        <p:nvSpPr>
          <p:cNvPr id="852" name="Google Shape;852;p17"/>
          <p:cNvSpPr/>
          <p:nvPr/>
        </p:nvSpPr>
        <p:spPr>
          <a:xfrm>
            <a:off x="898327" y="3283251"/>
            <a:ext cx="120603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Multi-agent coordination</a:t>
            </a:r>
            <a:endParaRPr b="0" i="0" sz="765" u="none" cap="none" strike="noStrike">
              <a:solidFill>
                <a:schemeClr val="dk1"/>
              </a:solidFill>
              <a:latin typeface="Calibri"/>
              <a:ea typeface="Calibri"/>
              <a:cs typeface="Calibri"/>
              <a:sym typeface="Calibri"/>
            </a:endParaRPr>
          </a:p>
        </p:txBody>
      </p:sp>
      <p:sp>
        <p:nvSpPr>
          <p:cNvPr id="853" name="Google Shape;853;p17"/>
          <p:cNvSpPr/>
          <p:nvPr/>
        </p:nvSpPr>
        <p:spPr>
          <a:xfrm>
            <a:off x="4686300" y="1085850"/>
            <a:ext cx="4029075" cy="27146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4" name="Google Shape;854;p17"/>
          <p:cNvPicPr preferRelativeResize="0"/>
          <p:nvPr/>
        </p:nvPicPr>
        <p:blipFill rotWithShape="1">
          <a:blip r:embed="rId9">
            <a:alphaModFix/>
          </a:blip>
          <a:srcRect b="0" l="0" r="0" t="0"/>
          <a:stretch/>
        </p:blipFill>
        <p:spPr>
          <a:xfrm>
            <a:off x="4914900" y="1314450"/>
            <a:ext cx="357188" cy="228600"/>
          </a:xfrm>
          <a:prstGeom prst="rect">
            <a:avLst/>
          </a:prstGeom>
          <a:noFill/>
          <a:ln>
            <a:noFill/>
          </a:ln>
        </p:spPr>
      </p:pic>
      <p:sp>
        <p:nvSpPr>
          <p:cNvPr id="855" name="Google Shape;855;p17"/>
          <p:cNvSpPr/>
          <p:nvPr/>
        </p:nvSpPr>
        <p:spPr>
          <a:xfrm>
            <a:off x="5386388" y="1321594"/>
            <a:ext cx="1097431"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Meta-Learning</a:t>
            </a:r>
            <a:endParaRPr b="0" i="0" sz="1125" u="none" cap="none" strike="noStrike">
              <a:solidFill>
                <a:schemeClr val="dk1"/>
              </a:solidFill>
              <a:latin typeface="Calibri"/>
              <a:ea typeface="Calibri"/>
              <a:cs typeface="Calibri"/>
              <a:sym typeface="Calibri"/>
            </a:endParaRPr>
          </a:p>
        </p:txBody>
      </p:sp>
      <p:sp>
        <p:nvSpPr>
          <p:cNvPr id="856" name="Google Shape;856;p17"/>
          <p:cNvSpPr/>
          <p:nvPr/>
        </p:nvSpPr>
        <p:spPr>
          <a:xfrm>
            <a:off x="4914900"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"Learning to learn" approaches that enable rapid adaptation to new tasks by leveraging knowledge from previous learning experiences.</a:t>
            </a:r>
            <a:endParaRPr b="0" i="0" sz="900" u="none" cap="none" strike="noStrike">
              <a:solidFill>
                <a:schemeClr val="dk1"/>
              </a:solidFill>
              <a:latin typeface="Calibri"/>
              <a:ea typeface="Calibri"/>
              <a:cs typeface="Calibri"/>
              <a:sym typeface="Calibri"/>
            </a:endParaRPr>
          </a:p>
        </p:txBody>
      </p:sp>
      <p:sp>
        <p:nvSpPr>
          <p:cNvPr id="857" name="Google Shape;857;p17"/>
          <p:cNvSpPr/>
          <p:nvPr/>
        </p:nvSpPr>
        <p:spPr>
          <a:xfrm>
            <a:off x="4914900" y="2320240"/>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p:nvPr/>
        </p:nvSpPr>
        <p:spPr>
          <a:xfrm>
            <a:off x="5029200"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859" name="Google Shape;859;p17"/>
          <p:cNvPicPr preferRelativeResize="0"/>
          <p:nvPr/>
        </p:nvPicPr>
        <p:blipFill rotWithShape="1">
          <a:blip r:embed="rId5">
            <a:alphaModFix/>
          </a:blip>
          <a:srcRect b="0" l="0" r="0" t="0"/>
          <a:stretch/>
        </p:blipFill>
        <p:spPr>
          <a:xfrm>
            <a:off x="5029200" y="2707425"/>
            <a:ext cx="69652" cy="80004"/>
          </a:xfrm>
          <a:prstGeom prst="rect">
            <a:avLst/>
          </a:prstGeom>
          <a:noFill/>
          <a:ln>
            <a:noFill/>
          </a:ln>
        </p:spPr>
      </p:pic>
      <p:sp>
        <p:nvSpPr>
          <p:cNvPr id="860" name="Google Shape;860;p17"/>
          <p:cNvSpPr/>
          <p:nvPr/>
        </p:nvSpPr>
        <p:spPr>
          <a:xfrm>
            <a:off x="5156002" y="2674553"/>
            <a:ext cx="142428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Few-shot learning capabilities</a:t>
            </a:r>
            <a:endParaRPr b="0" i="0" sz="765" u="none" cap="none" strike="noStrike">
              <a:solidFill>
                <a:schemeClr val="dk1"/>
              </a:solidFill>
              <a:latin typeface="Calibri"/>
              <a:ea typeface="Calibri"/>
              <a:cs typeface="Calibri"/>
              <a:sym typeface="Calibri"/>
            </a:endParaRPr>
          </a:p>
        </p:txBody>
      </p:sp>
      <p:pic>
        <p:nvPicPr>
          <p:cNvPr descr="preencoded.png" id="861" name="Google Shape;861;p17"/>
          <p:cNvPicPr preferRelativeResize="0"/>
          <p:nvPr/>
        </p:nvPicPr>
        <p:blipFill rotWithShape="1">
          <a:blip r:embed="rId6">
            <a:alphaModFix/>
          </a:blip>
          <a:srcRect b="0" l="0" r="0" t="0"/>
          <a:stretch/>
        </p:blipFill>
        <p:spPr>
          <a:xfrm>
            <a:off x="5029200" y="2910325"/>
            <a:ext cx="69652" cy="80004"/>
          </a:xfrm>
          <a:prstGeom prst="rect">
            <a:avLst/>
          </a:prstGeom>
          <a:noFill/>
          <a:ln>
            <a:noFill/>
          </a:ln>
        </p:spPr>
      </p:pic>
      <p:sp>
        <p:nvSpPr>
          <p:cNvPr id="862" name="Google Shape;862;p17"/>
          <p:cNvSpPr/>
          <p:nvPr/>
        </p:nvSpPr>
        <p:spPr>
          <a:xfrm>
            <a:off x="5156002" y="2877452"/>
            <a:ext cx="1451604"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Transfer learning optimization</a:t>
            </a:r>
            <a:endParaRPr b="0" i="0" sz="765" u="none" cap="none" strike="noStrike">
              <a:solidFill>
                <a:schemeClr val="dk1"/>
              </a:solidFill>
              <a:latin typeface="Calibri"/>
              <a:ea typeface="Calibri"/>
              <a:cs typeface="Calibri"/>
              <a:sym typeface="Calibri"/>
            </a:endParaRPr>
          </a:p>
        </p:txBody>
      </p:sp>
      <p:pic>
        <p:nvPicPr>
          <p:cNvPr descr="preencoded.png" id="863" name="Google Shape;863;p17"/>
          <p:cNvPicPr preferRelativeResize="0"/>
          <p:nvPr/>
        </p:nvPicPr>
        <p:blipFill rotWithShape="1">
          <a:blip r:embed="rId7">
            <a:alphaModFix/>
          </a:blip>
          <a:srcRect b="0" l="0" r="0" t="0"/>
          <a:stretch/>
        </p:blipFill>
        <p:spPr>
          <a:xfrm>
            <a:off x="5029200" y="3113224"/>
            <a:ext cx="69652" cy="80004"/>
          </a:xfrm>
          <a:prstGeom prst="rect">
            <a:avLst/>
          </a:prstGeom>
          <a:noFill/>
          <a:ln>
            <a:noFill/>
          </a:ln>
        </p:spPr>
      </p:pic>
      <p:sp>
        <p:nvSpPr>
          <p:cNvPr id="864" name="Google Shape;864;p17"/>
          <p:cNvSpPr/>
          <p:nvPr/>
        </p:nvSpPr>
        <p:spPr>
          <a:xfrm>
            <a:off x="5156002" y="3080352"/>
            <a:ext cx="144711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Gradient-based meta-learning</a:t>
            </a:r>
            <a:endParaRPr b="0" i="0" sz="765" u="none" cap="none" strike="noStrike">
              <a:solidFill>
                <a:schemeClr val="dk1"/>
              </a:solidFill>
              <a:latin typeface="Calibri"/>
              <a:ea typeface="Calibri"/>
              <a:cs typeface="Calibri"/>
              <a:sym typeface="Calibri"/>
            </a:endParaRPr>
          </a:p>
        </p:txBody>
      </p:sp>
      <p:pic>
        <p:nvPicPr>
          <p:cNvPr descr="preencoded.png" id="865" name="Google Shape;865;p17"/>
          <p:cNvPicPr preferRelativeResize="0"/>
          <p:nvPr/>
        </p:nvPicPr>
        <p:blipFill rotWithShape="1">
          <a:blip r:embed="rId8">
            <a:alphaModFix/>
          </a:blip>
          <a:srcRect b="0" l="0" r="0" t="0"/>
          <a:stretch/>
        </p:blipFill>
        <p:spPr>
          <a:xfrm>
            <a:off x="5029200" y="3316123"/>
            <a:ext cx="69652" cy="80004"/>
          </a:xfrm>
          <a:prstGeom prst="rect">
            <a:avLst/>
          </a:prstGeom>
          <a:noFill/>
          <a:ln>
            <a:noFill/>
          </a:ln>
        </p:spPr>
      </p:pic>
      <p:sp>
        <p:nvSpPr>
          <p:cNvPr id="866" name="Google Shape;866;p17"/>
          <p:cNvSpPr/>
          <p:nvPr/>
        </p:nvSpPr>
        <p:spPr>
          <a:xfrm>
            <a:off x="5156002" y="3283251"/>
            <a:ext cx="128540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Task distribution modeling</a:t>
            </a:r>
            <a:endParaRPr b="0" i="0" sz="765" u="none" cap="none" strike="noStrike">
              <a:solidFill>
                <a:schemeClr val="dk1"/>
              </a:solidFill>
              <a:latin typeface="Calibri"/>
              <a:ea typeface="Calibri"/>
              <a:cs typeface="Calibri"/>
              <a:sym typeface="Calibri"/>
            </a:endParaRPr>
          </a:p>
        </p:txBody>
      </p:sp>
      <p:sp>
        <p:nvSpPr>
          <p:cNvPr id="867" name="Google Shape;867;p17"/>
          <p:cNvSpPr/>
          <p:nvPr/>
        </p:nvSpPr>
        <p:spPr>
          <a:xfrm>
            <a:off x="428625" y="4029075"/>
            <a:ext cx="4029075" cy="27146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8" name="Google Shape;868;p17"/>
          <p:cNvPicPr preferRelativeResize="0"/>
          <p:nvPr/>
        </p:nvPicPr>
        <p:blipFill rotWithShape="1">
          <a:blip r:embed="rId10">
            <a:alphaModFix/>
          </a:blip>
          <a:srcRect b="0" l="0" r="0" t="0"/>
          <a:stretch/>
        </p:blipFill>
        <p:spPr>
          <a:xfrm>
            <a:off x="657225" y="4257675"/>
            <a:ext cx="357188" cy="228600"/>
          </a:xfrm>
          <a:prstGeom prst="rect">
            <a:avLst/>
          </a:prstGeom>
          <a:noFill/>
          <a:ln>
            <a:noFill/>
          </a:ln>
        </p:spPr>
      </p:pic>
      <p:sp>
        <p:nvSpPr>
          <p:cNvPr id="869" name="Google Shape;869;p17"/>
          <p:cNvSpPr/>
          <p:nvPr/>
        </p:nvSpPr>
        <p:spPr>
          <a:xfrm>
            <a:off x="1128713" y="4264819"/>
            <a:ext cx="1765371"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Evolutionary Algorithms</a:t>
            </a:r>
            <a:endParaRPr b="0" i="0" sz="1125" u="none" cap="none" strike="noStrike">
              <a:solidFill>
                <a:schemeClr val="dk1"/>
              </a:solidFill>
              <a:latin typeface="Calibri"/>
              <a:ea typeface="Calibri"/>
              <a:cs typeface="Calibri"/>
              <a:sym typeface="Calibri"/>
            </a:endParaRPr>
          </a:p>
        </p:txBody>
      </p:sp>
      <p:sp>
        <p:nvSpPr>
          <p:cNvPr id="870" name="Google Shape;870;p17"/>
          <p:cNvSpPr/>
          <p:nvPr/>
        </p:nvSpPr>
        <p:spPr>
          <a:xfrm>
            <a:off x="657225" y="4600575"/>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Population-based optimization methods that evolve solutions through selection, mutation, and crossover operations inspired by natural evolution.</a:t>
            </a:r>
            <a:endParaRPr b="0" i="0" sz="900" u="none" cap="none" strike="noStrike">
              <a:solidFill>
                <a:schemeClr val="dk1"/>
              </a:solidFill>
              <a:latin typeface="Calibri"/>
              <a:ea typeface="Calibri"/>
              <a:cs typeface="Calibri"/>
              <a:sym typeface="Calibri"/>
            </a:endParaRPr>
          </a:p>
        </p:txBody>
      </p:sp>
      <p:sp>
        <p:nvSpPr>
          <p:cNvPr id="871" name="Google Shape;871;p17"/>
          <p:cNvSpPr/>
          <p:nvPr/>
        </p:nvSpPr>
        <p:spPr>
          <a:xfrm>
            <a:off x="657225" y="5263465"/>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7"/>
          <p:cNvSpPr/>
          <p:nvPr/>
        </p:nvSpPr>
        <p:spPr>
          <a:xfrm>
            <a:off x="771525" y="5377765"/>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873" name="Google Shape;873;p17"/>
          <p:cNvPicPr preferRelativeResize="0"/>
          <p:nvPr/>
        </p:nvPicPr>
        <p:blipFill rotWithShape="1">
          <a:blip r:embed="rId5">
            <a:alphaModFix/>
          </a:blip>
          <a:srcRect b="0" l="0" r="0" t="0"/>
          <a:stretch/>
        </p:blipFill>
        <p:spPr>
          <a:xfrm>
            <a:off x="771525" y="5650650"/>
            <a:ext cx="69652" cy="80004"/>
          </a:xfrm>
          <a:prstGeom prst="rect">
            <a:avLst/>
          </a:prstGeom>
          <a:noFill/>
          <a:ln>
            <a:noFill/>
          </a:ln>
        </p:spPr>
      </p:pic>
      <p:sp>
        <p:nvSpPr>
          <p:cNvPr id="874" name="Google Shape;874;p17"/>
          <p:cNvSpPr/>
          <p:nvPr/>
        </p:nvSpPr>
        <p:spPr>
          <a:xfrm>
            <a:off x="898327" y="5617778"/>
            <a:ext cx="159925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Population diversity maintenance</a:t>
            </a:r>
            <a:endParaRPr b="0" i="0" sz="765" u="none" cap="none" strike="noStrike">
              <a:solidFill>
                <a:schemeClr val="dk1"/>
              </a:solidFill>
              <a:latin typeface="Calibri"/>
              <a:ea typeface="Calibri"/>
              <a:cs typeface="Calibri"/>
              <a:sym typeface="Calibri"/>
            </a:endParaRPr>
          </a:p>
        </p:txBody>
      </p:sp>
      <p:pic>
        <p:nvPicPr>
          <p:cNvPr descr="preencoded.png" id="875" name="Google Shape;875;p17"/>
          <p:cNvPicPr preferRelativeResize="0"/>
          <p:nvPr/>
        </p:nvPicPr>
        <p:blipFill rotWithShape="1">
          <a:blip r:embed="rId6">
            <a:alphaModFix/>
          </a:blip>
          <a:srcRect b="0" l="0" r="0" t="0"/>
          <a:stretch/>
        </p:blipFill>
        <p:spPr>
          <a:xfrm>
            <a:off x="771525" y="5853550"/>
            <a:ext cx="69652" cy="80004"/>
          </a:xfrm>
          <a:prstGeom prst="rect">
            <a:avLst/>
          </a:prstGeom>
          <a:noFill/>
          <a:ln>
            <a:noFill/>
          </a:ln>
        </p:spPr>
      </p:pic>
      <p:sp>
        <p:nvSpPr>
          <p:cNvPr id="876" name="Google Shape;876;p17"/>
          <p:cNvSpPr/>
          <p:nvPr/>
        </p:nvSpPr>
        <p:spPr>
          <a:xfrm>
            <a:off x="898327" y="5820677"/>
            <a:ext cx="1344169"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Multi-objective optimization</a:t>
            </a:r>
            <a:endParaRPr b="0" i="0" sz="765" u="none" cap="none" strike="noStrike">
              <a:solidFill>
                <a:schemeClr val="dk1"/>
              </a:solidFill>
              <a:latin typeface="Calibri"/>
              <a:ea typeface="Calibri"/>
              <a:cs typeface="Calibri"/>
              <a:sym typeface="Calibri"/>
            </a:endParaRPr>
          </a:p>
        </p:txBody>
      </p:sp>
      <p:pic>
        <p:nvPicPr>
          <p:cNvPr descr="preencoded.png" id="877" name="Google Shape;877;p17"/>
          <p:cNvPicPr preferRelativeResize="0"/>
          <p:nvPr/>
        </p:nvPicPr>
        <p:blipFill rotWithShape="1">
          <a:blip r:embed="rId7">
            <a:alphaModFix/>
          </a:blip>
          <a:srcRect b="0" l="0" r="0" t="0"/>
          <a:stretch/>
        </p:blipFill>
        <p:spPr>
          <a:xfrm>
            <a:off x="771525" y="6056449"/>
            <a:ext cx="69652" cy="80004"/>
          </a:xfrm>
          <a:prstGeom prst="rect">
            <a:avLst/>
          </a:prstGeom>
          <a:noFill/>
          <a:ln>
            <a:noFill/>
          </a:ln>
        </p:spPr>
      </p:pic>
      <p:sp>
        <p:nvSpPr>
          <p:cNvPr id="878" name="Google Shape;878;p17"/>
          <p:cNvSpPr/>
          <p:nvPr/>
        </p:nvSpPr>
        <p:spPr>
          <a:xfrm>
            <a:off x="898327" y="6023577"/>
            <a:ext cx="146977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Genetic programming variants</a:t>
            </a:r>
            <a:endParaRPr b="0" i="0" sz="765" u="none" cap="none" strike="noStrike">
              <a:solidFill>
                <a:schemeClr val="dk1"/>
              </a:solidFill>
              <a:latin typeface="Calibri"/>
              <a:ea typeface="Calibri"/>
              <a:cs typeface="Calibri"/>
              <a:sym typeface="Calibri"/>
            </a:endParaRPr>
          </a:p>
        </p:txBody>
      </p:sp>
      <p:pic>
        <p:nvPicPr>
          <p:cNvPr descr="preencoded.png" id="879" name="Google Shape;879;p17"/>
          <p:cNvPicPr preferRelativeResize="0"/>
          <p:nvPr/>
        </p:nvPicPr>
        <p:blipFill rotWithShape="1">
          <a:blip r:embed="rId8">
            <a:alphaModFix/>
          </a:blip>
          <a:srcRect b="0" l="0" r="0" t="0"/>
          <a:stretch/>
        </p:blipFill>
        <p:spPr>
          <a:xfrm>
            <a:off x="771525" y="6259348"/>
            <a:ext cx="69652" cy="80004"/>
          </a:xfrm>
          <a:prstGeom prst="rect">
            <a:avLst/>
          </a:prstGeom>
          <a:noFill/>
          <a:ln>
            <a:noFill/>
          </a:ln>
        </p:spPr>
      </p:pic>
      <p:sp>
        <p:nvSpPr>
          <p:cNvPr id="880" name="Google Shape;880;p17"/>
          <p:cNvSpPr/>
          <p:nvPr/>
        </p:nvSpPr>
        <p:spPr>
          <a:xfrm>
            <a:off x="898327" y="6226476"/>
            <a:ext cx="126274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Novelty search algorithms</a:t>
            </a:r>
            <a:endParaRPr b="0" i="0" sz="765" u="none" cap="none" strike="noStrike">
              <a:solidFill>
                <a:schemeClr val="dk1"/>
              </a:solidFill>
              <a:latin typeface="Calibri"/>
              <a:ea typeface="Calibri"/>
              <a:cs typeface="Calibri"/>
              <a:sym typeface="Calibri"/>
            </a:endParaRPr>
          </a:p>
        </p:txBody>
      </p:sp>
      <p:sp>
        <p:nvSpPr>
          <p:cNvPr id="881" name="Google Shape;881;p17"/>
          <p:cNvSpPr/>
          <p:nvPr/>
        </p:nvSpPr>
        <p:spPr>
          <a:xfrm>
            <a:off x="4686300" y="4029075"/>
            <a:ext cx="4029075" cy="27146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82" name="Google Shape;882;p17"/>
          <p:cNvPicPr preferRelativeResize="0"/>
          <p:nvPr/>
        </p:nvPicPr>
        <p:blipFill rotWithShape="1">
          <a:blip r:embed="rId11">
            <a:alphaModFix/>
          </a:blip>
          <a:srcRect b="0" l="0" r="0" t="0"/>
          <a:stretch/>
        </p:blipFill>
        <p:spPr>
          <a:xfrm>
            <a:off x="4914900" y="4257675"/>
            <a:ext cx="357188" cy="228600"/>
          </a:xfrm>
          <a:prstGeom prst="rect">
            <a:avLst/>
          </a:prstGeom>
          <a:noFill/>
          <a:ln>
            <a:noFill/>
          </a:ln>
        </p:spPr>
      </p:pic>
      <p:sp>
        <p:nvSpPr>
          <p:cNvPr id="883" name="Google Shape;883;p17"/>
          <p:cNvSpPr/>
          <p:nvPr/>
        </p:nvSpPr>
        <p:spPr>
          <a:xfrm>
            <a:off x="5386388" y="4264819"/>
            <a:ext cx="1952672"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Neural Architecture Search</a:t>
            </a:r>
            <a:endParaRPr b="0" i="0" sz="1125" u="none" cap="none" strike="noStrike">
              <a:solidFill>
                <a:schemeClr val="dk1"/>
              </a:solidFill>
              <a:latin typeface="Calibri"/>
              <a:ea typeface="Calibri"/>
              <a:cs typeface="Calibri"/>
              <a:sym typeface="Calibri"/>
            </a:endParaRPr>
          </a:p>
        </p:txBody>
      </p:sp>
      <p:sp>
        <p:nvSpPr>
          <p:cNvPr id="884" name="Google Shape;884;p17"/>
          <p:cNvSpPr/>
          <p:nvPr/>
        </p:nvSpPr>
        <p:spPr>
          <a:xfrm>
            <a:off x="4914900" y="4600575"/>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Automated design of neural network architectures through systematic exploration of the architecture space to find optimal structures.</a:t>
            </a:r>
            <a:endParaRPr b="0" i="0" sz="900" u="none" cap="none" strike="noStrike">
              <a:solidFill>
                <a:schemeClr val="dk1"/>
              </a:solidFill>
              <a:latin typeface="Calibri"/>
              <a:ea typeface="Calibri"/>
              <a:cs typeface="Calibri"/>
              <a:sym typeface="Calibri"/>
            </a:endParaRPr>
          </a:p>
        </p:txBody>
      </p:sp>
      <p:sp>
        <p:nvSpPr>
          <p:cNvPr id="885" name="Google Shape;885;p17"/>
          <p:cNvSpPr/>
          <p:nvPr/>
        </p:nvSpPr>
        <p:spPr>
          <a:xfrm>
            <a:off x="4914900" y="5263465"/>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7"/>
          <p:cNvSpPr/>
          <p:nvPr/>
        </p:nvSpPr>
        <p:spPr>
          <a:xfrm>
            <a:off x="5029200" y="5377765"/>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887" name="Google Shape;887;p17"/>
          <p:cNvPicPr preferRelativeResize="0"/>
          <p:nvPr/>
        </p:nvPicPr>
        <p:blipFill rotWithShape="1">
          <a:blip r:embed="rId5">
            <a:alphaModFix/>
          </a:blip>
          <a:srcRect b="0" l="0" r="0" t="0"/>
          <a:stretch/>
        </p:blipFill>
        <p:spPr>
          <a:xfrm>
            <a:off x="5029200" y="5650650"/>
            <a:ext cx="69652" cy="80004"/>
          </a:xfrm>
          <a:prstGeom prst="rect">
            <a:avLst/>
          </a:prstGeom>
          <a:noFill/>
          <a:ln>
            <a:noFill/>
          </a:ln>
        </p:spPr>
      </p:pic>
      <p:sp>
        <p:nvSpPr>
          <p:cNvPr id="888" name="Google Shape;888;p17"/>
          <p:cNvSpPr/>
          <p:nvPr/>
        </p:nvSpPr>
        <p:spPr>
          <a:xfrm>
            <a:off x="5156002" y="5617778"/>
            <a:ext cx="148763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Automated architecture design</a:t>
            </a:r>
            <a:endParaRPr b="0" i="0" sz="765" u="none" cap="none" strike="noStrike">
              <a:solidFill>
                <a:schemeClr val="dk1"/>
              </a:solidFill>
              <a:latin typeface="Calibri"/>
              <a:ea typeface="Calibri"/>
              <a:cs typeface="Calibri"/>
              <a:sym typeface="Calibri"/>
            </a:endParaRPr>
          </a:p>
        </p:txBody>
      </p:sp>
      <p:pic>
        <p:nvPicPr>
          <p:cNvPr descr="preencoded.png" id="889" name="Google Shape;889;p17"/>
          <p:cNvPicPr preferRelativeResize="0"/>
          <p:nvPr/>
        </p:nvPicPr>
        <p:blipFill rotWithShape="1">
          <a:blip r:embed="rId6">
            <a:alphaModFix/>
          </a:blip>
          <a:srcRect b="0" l="0" r="0" t="0"/>
          <a:stretch/>
        </p:blipFill>
        <p:spPr>
          <a:xfrm>
            <a:off x="5029200" y="5853550"/>
            <a:ext cx="69652" cy="80004"/>
          </a:xfrm>
          <a:prstGeom prst="rect">
            <a:avLst/>
          </a:prstGeom>
          <a:noFill/>
          <a:ln>
            <a:noFill/>
          </a:ln>
        </p:spPr>
      </p:pic>
      <p:sp>
        <p:nvSpPr>
          <p:cNvPr id="890" name="Google Shape;890;p17"/>
          <p:cNvSpPr/>
          <p:nvPr/>
        </p:nvSpPr>
        <p:spPr>
          <a:xfrm>
            <a:off x="5156002" y="5820677"/>
            <a:ext cx="159632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Differentiable architecture search</a:t>
            </a:r>
            <a:endParaRPr b="0" i="0" sz="765" u="none" cap="none" strike="noStrike">
              <a:solidFill>
                <a:schemeClr val="dk1"/>
              </a:solidFill>
              <a:latin typeface="Calibri"/>
              <a:ea typeface="Calibri"/>
              <a:cs typeface="Calibri"/>
              <a:sym typeface="Calibri"/>
            </a:endParaRPr>
          </a:p>
        </p:txBody>
      </p:sp>
      <p:pic>
        <p:nvPicPr>
          <p:cNvPr descr="preencoded.png" id="891" name="Google Shape;891;p17"/>
          <p:cNvPicPr preferRelativeResize="0"/>
          <p:nvPr/>
        </p:nvPicPr>
        <p:blipFill rotWithShape="1">
          <a:blip r:embed="rId7">
            <a:alphaModFix/>
          </a:blip>
          <a:srcRect b="0" l="0" r="0" t="0"/>
          <a:stretch/>
        </p:blipFill>
        <p:spPr>
          <a:xfrm>
            <a:off x="5029200" y="6056449"/>
            <a:ext cx="69652" cy="80004"/>
          </a:xfrm>
          <a:prstGeom prst="rect">
            <a:avLst/>
          </a:prstGeom>
          <a:noFill/>
          <a:ln>
            <a:noFill/>
          </a:ln>
        </p:spPr>
      </p:pic>
      <p:sp>
        <p:nvSpPr>
          <p:cNvPr id="892" name="Google Shape;892;p17"/>
          <p:cNvSpPr/>
          <p:nvPr/>
        </p:nvSpPr>
        <p:spPr>
          <a:xfrm>
            <a:off x="5156002" y="6023577"/>
            <a:ext cx="152775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Progressive architecture growth</a:t>
            </a:r>
            <a:endParaRPr b="0" i="0" sz="765" u="none" cap="none" strike="noStrike">
              <a:solidFill>
                <a:schemeClr val="dk1"/>
              </a:solidFill>
              <a:latin typeface="Calibri"/>
              <a:ea typeface="Calibri"/>
              <a:cs typeface="Calibri"/>
              <a:sym typeface="Calibri"/>
            </a:endParaRPr>
          </a:p>
        </p:txBody>
      </p:sp>
      <p:pic>
        <p:nvPicPr>
          <p:cNvPr descr="preencoded.png" id="893" name="Google Shape;893;p17"/>
          <p:cNvPicPr preferRelativeResize="0"/>
          <p:nvPr/>
        </p:nvPicPr>
        <p:blipFill rotWithShape="1">
          <a:blip r:embed="rId8">
            <a:alphaModFix/>
          </a:blip>
          <a:srcRect b="0" l="0" r="0" t="0"/>
          <a:stretch/>
        </p:blipFill>
        <p:spPr>
          <a:xfrm>
            <a:off x="5029200" y="6259348"/>
            <a:ext cx="69652" cy="80004"/>
          </a:xfrm>
          <a:prstGeom prst="rect">
            <a:avLst/>
          </a:prstGeom>
          <a:noFill/>
          <a:ln>
            <a:noFill/>
          </a:ln>
        </p:spPr>
      </p:pic>
      <p:sp>
        <p:nvSpPr>
          <p:cNvPr id="894" name="Google Shape;894;p17"/>
          <p:cNvSpPr/>
          <p:nvPr/>
        </p:nvSpPr>
        <p:spPr>
          <a:xfrm>
            <a:off x="5156002" y="6226476"/>
            <a:ext cx="142808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Hardware-aware optimization</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descr="preencoded.png" id="900" name="Google Shape;900;p18"/>
          <p:cNvPicPr preferRelativeResize="0"/>
          <p:nvPr/>
        </p:nvPicPr>
        <p:blipFill rotWithShape="1">
          <a:blip r:embed="rId3">
            <a:alphaModFix/>
          </a:blip>
          <a:srcRect b="0" l="0" r="0" t="0"/>
          <a:stretch/>
        </p:blipFill>
        <p:spPr>
          <a:xfrm>
            <a:off x="0" y="0"/>
            <a:ext cx="9144000" cy="5181730"/>
          </a:xfrm>
          <a:prstGeom prst="rect">
            <a:avLst/>
          </a:prstGeom>
          <a:noFill/>
          <a:ln>
            <a:noFill/>
          </a:ln>
        </p:spPr>
      </p:pic>
      <p:sp>
        <p:nvSpPr>
          <p:cNvPr id="901" name="Google Shape;901;p18"/>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Website-as-an-API Concept</a:t>
            </a:r>
            <a:endParaRPr b="0" i="0" sz="2250" u="none" cap="none" strike="noStrike">
              <a:solidFill>
                <a:schemeClr val="dk1"/>
              </a:solidFill>
              <a:latin typeface="Calibri"/>
              <a:ea typeface="Calibri"/>
              <a:cs typeface="Calibri"/>
              <a:sym typeface="Calibri"/>
            </a:endParaRPr>
          </a:p>
        </p:txBody>
      </p:sp>
      <p:sp>
        <p:nvSpPr>
          <p:cNvPr id="902" name="Google Shape;902;p18"/>
          <p:cNvSpPr/>
          <p:nvPr/>
        </p:nvSpPr>
        <p:spPr>
          <a:xfrm>
            <a:off x="428625" y="1085850"/>
            <a:ext cx="8286750" cy="938957"/>
          </a:xfrm>
          <a:prstGeom prst="rect">
            <a:avLst/>
          </a:prstGeom>
          <a:solidFill>
            <a:srgbClr val="FFFFFF"/>
          </a:solidFill>
          <a:ln cap="flat" cmpd="sng" w="9525">
            <a:solidFill>
              <a:srgbClr val="667E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a:off x="657225" y="1314450"/>
            <a:ext cx="7900988" cy="43889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080"/>
              <a:buFont typeface="Noto Sans"/>
              <a:buNone/>
            </a:pPr>
            <a:r>
              <a:rPr b="0" i="0" lang="en-US" sz="1080" u="none" cap="none" strike="noStrike">
                <a:solidFill>
                  <a:srgbClr val="2D3748"/>
                </a:solidFill>
                <a:latin typeface="Noto Sans"/>
                <a:ea typeface="Noto Sans"/>
                <a:cs typeface="Noto Sans"/>
                <a:sym typeface="Noto Sans"/>
              </a:rPr>
              <a:t>Transform any web application into a programmable API through browser automation, enabling AI agents to interact with websites as if they were traditional APIs.</a:t>
            </a:r>
            <a:endParaRPr b="0" i="0" sz="1080" u="none" cap="none" strike="noStrike">
              <a:solidFill>
                <a:schemeClr val="dk1"/>
              </a:solidFill>
              <a:latin typeface="Calibri"/>
              <a:ea typeface="Calibri"/>
              <a:cs typeface="Calibri"/>
              <a:sym typeface="Calibri"/>
            </a:endParaRPr>
          </a:p>
        </p:txBody>
      </p:sp>
      <p:sp>
        <p:nvSpPr>
          <p:cNvPr id="904" name="Google Shape;904;p18"/>
          <p:cNvSpPr/>
          <p:nvPr/>
        </p:nvSpPr>
        <p:spPr>
          <a:xfrm>
            <a:off x="1178719" y="2210544"/>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05" name="Google Shape;905;p18"/>
          <p:cNvPicPr preferRelativeResize="0"/>
          <p:nvPr/>
        </p:nvPicPr>
        <p:blipFill rotWithShape="1">
          <a:blip r:embed="rId4">
            <a:alphaModFix/>
          </a:blip>
          <a:srcRect b="0" l="0" r="0" t="0"/>
          <a:stretch/>
        </p:blipFill>
        <p:spPr>
          <a:xfrm>
            <a:off x="1350169" y="2381994"/>
            <a:ext cx="228600" cy="228600"/>
          </a:xfrm>
          <a:prstGeom prst="rect">
            <a:avLst/>
          </a:prstGeom>
          <a:noFill/>
          <a:ln>
            <a:noFill/>
          </a:ln>
        </p:spPr>
      </p:pic>
      <p:sp>
        <p:nvSpPr>
          <p:cNvPr id="906" name="Google Shape;906;p18"/>
          <p:cNvSpPr/>
          <p:nvPr/>
        </p:nvSpPr>
        <p:spPr>
          <a:xfrm>
            <a:off x="428625" y="2896344"/>
            <a:ext cx="21431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Web Application</a:t>
            </a:r>
            <a:endParaRPr b="0" i="0" sz="900" u="none" cap="none" strike="noStrike">
              <a:solidFill>
                <a:schemeClr val="dk1"/>
              </a:solidFill>
              <a:latin typeface="Calibri"/>
              <a:ea typeface="Calibri"/>
              <a:cs typeface="Calibri"/>
              <a:sym typeface="Calibri"/>
            </a:endParaRPr>
          </a:p>
        </p:txBody>
      </p:sp>
      <p:sp>
        <p:nvSpPr>
          <p:cNvPr id="907" name="Google Shape;907;p18"/>
          <p:cNvSpPr/>
          <p:nvPr/>
        </p:nvSpPr>
        <p:spPr>
          <a:xfrm>
            <a:off x="428625" y="3124944"/>
            <a:ext cx="2143125"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Any website or web app</a:t>
            </a:r>
            <a:endParaRPr b="0" i="0" sz="720" u="none" cap="none" strike="noStrike">
              <a:solidFill>
                <a:schemeClr val="dk1"/>
              </a:solidFill>
              <a:latin typeface="Calibri"/>
              <a:ea typeface="Calibri"/>
              <a:cs typeface="Calibri"/>
              <a:sym typeface="Calibri"/>
            </a:endParaRPr>
          </a:p>
        </p:txBody>
      </p:sp>
      <p:pic>
        <p:nvPicPr>
          <p:cNvPr descr="preencoded.png" id="908" name="Google Shape;908;p18"/>
          <p:cNvPicPr preferRelativeResize="0"/>
          <p:nvPr/>
        </p:nvPicPr>
        <p:blipFill rotWithShape="1">
          <a:blip r:embed="rId5">
            <a:alphaModFix/>
          </a:blip>
          <a:srcRect b="0" l="0" r="0" t="0"/>
          <a:stretch/>
        </p:blipFill>
        <p:spPr>
          <a:xfrm>
            <a:off x="2528888" y="2496294"/>
            <a:ext cx="150019" cy="171450"/>
          </a:xfrm>
          <a:prstGeom prst="rect">
            <a:avLst/>
          </a:prstGeom>
          <a:noFill/>
          <a:ln>
            <a:noFill/>
          </a:ln>
        </p:spPr>
      </p:pic>
      <p:sp>
        <p:nvSpPr>
          <p:cNvPr id="909" name="Google Shape;909;p18"/>
          <p:cNvSpPr/>
          <p:nvPr/>
        </p:nvSpPr>
        <p:spPr>
          <a:xfrm>
            <a:off x="3250406" y="2210544"/>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0" name="Google Shape;910;p18"/>
          <p:cNvPicPr preferRelativeResize="0"/>
          <p:nvPr/>
        </p:nvPicPr>
        <p:blipFill rotWithShape="1">
          <a:blip r:embed="rId6">
            <a:alphaModFix/>
          </a:blip>
          <a:srcRect b="0" l="0" r="0" t="0"/>
          <a:stretch/>
        </p:blipFill>
        <p:spPr>
          <a:xfrm>
            <a:off x="3421856" y="2381994"/>
            <a:ext cx="228600" cy="228600"/>
          </a:xfrm>
          <a:prstGeom prst="rect">
            <a:avLst/>
          </a:prstGeom>
          <a:noFill/>
          <a:ln>
            <a:noFill/>
          </a:ln>
        </p:spPr>
      </p:pic>
      <p:sp>
        <p:nvSpPr>
          <p:cNvPr id="911" name="Google Shape;911;p18"/>
          <p:cNvSpPr/>
          <p:nvPr/>
        </p:nvSpPr>
        <p:spPr>
          <a:xfrm>
            <a:off x="2500313" y="2896344"/>
            <a:ext cx="21431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Browser Extension</a:t>
            </a:r>
            <a:endParaRPr b="0" i="0" sz="900" u="none" cap="none" strike="noStrike">
              <a:solidFill>
                <a:schemeClr val="dk1"/>
              </a:solidFill>
              <a:latin typeface="Calibri"/>
              <a:ea typeface="Calibri"/>
              <a:cs typeface="Calibri"/>
              <a:sym typeface="Calibri"/>
            </a:endParaRPr>
          </a:p>
        </p:txBody>
      </p:sp>
      <p:sp>
        <p:nvSpPr>
          <p:cNvPr id="912" name="Google Shape;912;p18"/>
          <p:cNvSpPr/>
          <p:nvPr/>
        </p:nvSpPr>
        <p:spPr>
          <a:xfrm>
            <a:off x="2500313" y="3124944"/>
            <a:ext cx="2143125"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DOM manipulation layer</a:t>
            </a:r>
            <a:endParaRPr b="0" i="0" sz="720" u="none" cap="none" strike="noStrike">
              <a:solidFill>
                <a:schemeClr val="dk1"/>
              </a:solidFill>
              <a:latin typeface="Calibri"/>
              <a:ea typeface="Calibri"/>
              <a:cs typeface="Calibri"/>
              <a:sym typeface="Calibri"/>
            </a:endParaRPr>
          </a:p>
        </p:txBody>
      </p:sp>
      <p:pic>
        <p:nvPicPr>
          <p:cNvPr descr="preencoded.png" id="913" name="Google Shape;913;p18"/>
          <p:cNvPicPr preferRelativeResize="0"/>
          <p:nvPr/>
        </p:nvPicPr>
        <p:blipFill rotWithShape="1">
          <a:blip r:embed="rId5">
            <a:alphaModFix/>
          </a:blip>
          <a:srcRect b="0" l="0" r="0" t="0"/>
          <a:stretch/>
        </p:blipFill>
        <p:spPr>
          <a:xfrm>
            <a:off x="4600575" y="2496294"/>
            <a:ext cx="150019" cy="171450"/>
          </a:xfrm>
          <a:prstGeom prst="rect">
            <a:avLst/>
          </a:prstGeom>
          <a:noFill/>
          <a:ln>
            <a:noFill/>
          </a:ln>
        </p:spPr>
      </p:pic>
      <p:sp>
        <p:nvSpPr>
          <p:cNvPr id="914" name="Google Shape;914;p18"/>
          <p:cNvSpPr/>
          <p:nvPr/>
        </p:nvSpPr>
        <p:spPr>
          <a:xfrm>
            <a:off x="5322094" y="2210544"/>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5" name="Google Shape;915;p18"/>
          <p:cNvPicPr preferRelativeResize="0"/>
          <p:nvPr/>
        </p:nvPicPr>
        <p:blipFill rotWithShape="1">
          <a:blip r:embed="rId7">
            <a:alphaModFix/>
          </a:blip>
          <a:srcRect b="0" l="0" r="0" t="0"/>
          <a:stretch/>
        </p:blipFill>
        <p:spPr>
          <a:xfrm>
            <a:off x="5493544" y="2381994"/>
            <a:ext cx="228600" cy="228600"/>
          </a:xfrm>
          <a:prstGeom prst="rect">
            <a:avLst/>
          </a:prstGeom>
          <a:noFill/>
          <a:ln>
            <a:noFill/>
          </a:ln>
        </p:spPr>
      </p:pic>
      <p:sp>
        <p:nvSpPr>
          <p:cNvPr id="916" name="Google Shape;916;p18"/>
          <p:cNvSpPr/>
          <p:nvPr/>
        </p:nvSpPr>
        <p:spPr>
          <a:xfrm>
            <a:off x="4572000" y="2896344"/>
            <a:ext cx="21431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API Server</a:t>
            </a:r>
            <a:endParaRPr b="0" i="0" sz="900" u="none" cap="none" strike="noStrike">
              <a:solidFill>
                <a:schemeClr val="dk1"/>
              </a:solidFill>
              <a:latin typeface="Calibri"/>
              <a:ea typeface="Calibri"/>
              <a:cs typeface="Calibri"/>
              <a:sym typeface="Calibri"/>
            </a:endParaRPr>
          </a:p>
        </p:txBody>
      </p:sp>
      <p:sp>
        <p:nvSpPr>
          <p:cNvPr id="917" name="Google Shape;917;p18"/>
          <p:cNvSpPr/>
          <p:nvPr/>
        </p:nvSpPr>
        <p:spPr>
          <a:xfrm>
            <a:off x="4572000" y="3124944"/>
            <a:ext cx="2143125"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REST endpoint handler</a:t>
            </a:r>
            <a:endParaRPr b="0" i="0" sz="720" u="none" cap="none" strike="noStrike">
              <a:solidFill>
                <a:schemeClr val="dk1"/>
              </a:solidFill>
              <a:latin typeface="Calibri"/>
              <a:ea typeface="Calibri"/>
              <a:cs typeface="Calibri"/>
              <a:sym typeface="Calibri"/>
            </a:endParaRPr>
          </a:p>
        </p:txBody>
      </p:sp>
      <p:pic>
        <p:nvPicPr>
          <p:cNvPr descr="preencoded.png" id="918" name="Google Shape;918;p18"/>
          <p:cNvPicPr preferRelativeResize="0"/>
          <p:nvPr/>
        </p:nvPicPr>
        <p:blipFill rotWithShape="1">
          <a:blip r:embed="rId5">
            <a:alphaModFix/>
          </a:blip>
          <a:srcRect b="0" l="0" r="0" t="0"/>
          <a:stretch/>
        </p:blipFill>
        <p:spPr>
          <a:xfrm>
            <a:off x="6672263" y="2496294"/>
            <a:ext cx="150019" cy="171450"/>
          </a:xfrm>
          <a:prstGeom prst="rect">
            <a:avLst/>
          </a:prstGeom>
          <a:noFill/>
          <a:ln>
            <a:noFill/>
          </a:ln>
        </p:spPr>
      </p:pic>
      <p:sp>
        <p:nvSpPr>
          <p:cNvPr id="919" name="Google Shape;919;p18"/>
          <p:cNvSpPr/>
          <p:nvPr/>
        </p:nvSpPr>
        <p:spPr>
          <a:xfrm>
            <a:off x="7393781" y="2210544"/>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20" name="Google Shape;920;p18"/>
          <p:cNvPicPr preferRelativeResize="0"/>
          <p:nvPr/>
        </p:nvPicPr>
        <p:blipFill rotWithShape="1">
          <a:blip r:embed="rId8">
            <a:alphaModFix/>
          </a:blip>
          <a:srcRect b="0" l="0" r="0" t="0"/>
          <a:stretch/>
        </p:blipFill>
        <p:spPr>
          <a:xfrm>
            <a:off x="7536656" y="2381994"/>
            <a:ext cx="285750" cy="228600"/>
          </a:xfrm>
          <a:prstGeom prst="rect">
            <a:avLst/>
          </a:prstGeom>
          <a:noFill/>
          <a:ln>
            <a:noFill/>
          </a:ln>
        </p:spPr>
      </p:pic>
      <p:sp>
        <p:nvSpPr>
          <p:cNvPr id="921" name="Google Shape;921;p18"/>
          <p:cNvSpPr/>
          <p:nvPr/>
        </p:nvSpPr>
        <p:spPr>
          <a:xfrm>
            <a:off x="6643688" y="2896344"/>
            <a:ext cx="21431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AI Agent</a:t>
            </a:r>
            <a:endParaRPr b="0" i="0" sz="900" u="none" cap="none" strike="noStrike">
              <a:solidFill>
                <a:schemeClr val="dk1"/>
              </a:solidFill>
              <a:latin typeface="Calibri"/>
              <a:ea typeface="Calibri"/>
              <a:cs typeface="Calibri"/>
              <a:sym typeface="Calibri"/>
            </a:endParaRPr>
          </a:p>
        </p:txBody>
      </p:sp>
      <p:sp>
        <p:nvSpPr>
          <p:cNvPr id="922" name="Google Shape;922;p18"/>
          <p:cNvSpPr/>
          <p:nvPr/>
        </p:nvSpPr>
        <p:spPr>
          <a:xfrm>
            <a:off x="6643688" y="3124944"/>
            <a:ext cx="2143125"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0" i="0" lang="en-US" sz="720" u="none" cap="none" strike="noStrike">
                <a:solidFill>
                  <a:srgbClr val="4A5568"/>
                </a:solidFill>
                <a:latin typeface="Noto Sans"/>
                <a:ea typeface="Noto Sans"/>
                <a:cs typeface="Noto Sans"/>
                <a:sym typeface="Noto Sans"/>
              </a:rPr>
              <a:t>Programmatic access</a:t>
            </a:r>
            <a:endParaRPr b="0" i="0" sz="720" u="none" cap="none" strike="noStrike">
              <a:solidFill>
                <a:schemeClr val="dk1"/>
              </a:solidFill>
              <a:latin typeface="Calibri"/>
              <a:ea typeface="Calibri"/>
              <a:cs typeface="Calibri"/>
              <a:sym typeface="Calibri"/>
            </a:endParaRPr>
          </a:p>
        </p:txBody>
      </p:sp>
      <p:sp>
        <p:nvSpPr>
          <p:cNvPr id="923" name="Google Shape;923;p18"/>
          <p:cNvSpPr/>
          <p:nvPr/>
        </p:nvSpPr>
        <p:spPr>
          <a:xfrm>
            <a:off x="428625" y="3490699"/>
            <a:ext cx="2647931" cy="121954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24" name="Google Shape;924;p18"/>
          <p:cNvPicPr preferRelativeResize="0"/>
          <p:nvPr/>
        </p:nvPicPr>
        <p:blipFill rotWithShape="1">
          <a:blip r:embed="rId9">
            <a:alphaModFix/>
          </a:blip>
          <a:srcRect b="0" l="0" r="0" t="0"/>
          <a:stretch/>
        </p:blipFill>
        <p:spPr>
          <a:xfrm>
            <a:off x="1638291" y="3662149"/>
            <a:ext cx="228600" cy="228600"/>
          </a:xfrm>
          <a:prstGeom prst="rect">
            <a:avLst/>
          </a:prstGeom>
          <a:noFill/>
          <a:ln>
            <a:noFill/>
          </a:ln>
        </p:spPr>
      </p:pic>
      <p:sp>
        <p:nvSpPr>
          <p:cNvPr id="925" name="Google Shape;925;p18"/>
          <p:cNvSpPr/>
          <p:nvPr/>
        </p:nvSpPr>
        <p:spPr>
          <a:xfrm>
            <a:off x="600075" y="4005049"/>
            <a:ext cx="2376469" cy="1886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Automation Beyond APIs</a:t>
            </a:r>
            <a:endParaRPr b="0" i="0" sz="989" u="none" cap="none" strike="noStrike">
              <a:solidFill>
                <a:schemeClr val="dk1"/>
              </a:solidFill>
              <a:latin typeface="Calibri"/>
              <a:ea typeface="Calibri"/>
              <a:cs typeface="Calibri"/>
              <a:sym typeface="Calibri"/>
            </a:endParaRPr>
          </a:p>
        </p:txBody>
      </p:sp>
      <p:sp>
        <p:nvSpPr>
          <p:cNvPr id="926" name="Google Shape;926;p18"/>
          <p:cNvSpPr/>
          <p:nvPr/>
        </p:nvSpPr>
        <p:spPr>
          <a:xfrm>
            <a:off x="600075" y="4250810"/>
            <a:ext cx="2376469" cy="28798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Access any web functionality, even without official APIs</a:t>
            </a:r>
            <a:endParaRPr b="0" i="0" sz="810" u="none" cap="none" strike="noStrike">
              <a:solidFill>
                <a:schemeClr val="dk1"/>
              </a:solidFill>
              <a:latin typeface="Calibri"/>
              <a:ea typeface="Calibri"/>
              <a:cs typeface="Calibri"/>
              <a:sym typeface="Calibri"/>
            </a:endParaRPr>
          </a:p>
        </p:txBody>
      </p:sp>
      <p:sp>
        <p:nvSpPr>
          <p:cNvPr id="927" name="Google Shape;927;p18"/>
          <p:cNvSpPr/>
          <p:nvPr/>
        </p:nvSpPr>
        <p:spPr>
          <a:xfrm>
            <a:off x="3248006" y="3490699"/>
            <a:ext cx="2647959" cy="121954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28" name="Google Shape;928;p18"/>
          <p:cNvPicPr preferRelativeResize="0"/>
          <p:nvPr/>
        </p:nvPicPr>
        <p:blipFill rotWithShape="1">
          <a:blip r:embed="rId10">
            <a:alphaModFix/>
          </a:blip>
          <a:srcRect b="0" l="0" r="0" t="0"/>
          <a:stretch/>
        </p:blipFill>
        <p:spPr>
          <a:xfrm>
            <a:off x="4429097" y="3662149"/>
            <a:ext cx="285750" cy="228600"/>
          </a:xfrm>
          <a:prstGeom prst="rect">
            <a:avLst/>
          </a:prstGeom>
          <a:noFill/>
          <a:ln>
            <a:noFill/>
          </a:ln>
        </p:spPr>
      </p:pic>
      <p:sp>
        <p:nvSpPr>
          <p:cNvPr id="929" name="Google Shape;929;p18"/>
          <p:cNvSpPr/>
          <p:nvPr/>
        </p:nvSpPr>
        <p:spPr>
          <a:xfrm>
            <a:off x="3419456" y="4005049"/>
            <a:ext cx="2376497" cy="1886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Legacy Integration</a:t>
            </a:r>
            <a:endParaRPr b="0" i="0" sz="989" u="none" cap="none" strike="noStrike">
              <a:solidFill>
                <a:schemeClr val="dk1"/>
              </a:solidFill>
              <a:latin typeface="Calibri"/>
              <a:ea typeface="Calibri"/>
              <a:cs typeface="Calibri"/>
              <a:sym typeface="Calibri"/>
            </a:endParaRPr>
          </a:p>
        </p:txBody>
      </p:sp>
      <p:sp>
        <p:nvSpPr>
          <p:cNvPr id="930" name="Google Shape;930;p18"/>
          <p:cNvSpPr/>
          <p:nvPr/>
        </p:nvSpPr>
        <p:spPr>
          <a:xfrm>
            <a:off x="3419456" y="4250810"/>
            <a:ext cx="2376497" cy="28798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Connect modern AI systems with older web applications</a:t>
            </a:r>
            <a:endParaRPr b="0" i="0" sz="810" u="none" cap="none" strike="noStrike">
              <a:solidFill>
                <a:schemeClr val="dk1"/>
              </a:solidFill>
              <a:latin typeface="Calibri"/>
              <a:ea typeface="Calibri"/>
              <a:cs typeface="Calibri"/>
              <a:sym typeface="Calibri"/>
            </a:endParaRPr>
          </a:p>
        </p:txBody>
      </p:sp>
      <p:sp>
        <p:nvSpPr>
          <p:cNvPr id="931" name="Google Shape;931;p18"/>
          <p:cNvSpPr/>
          <p:nvPr/>
        </p:nvSpPr>
        <p:spPr>
          <a:xfrm>
            <a:off x="6067416" y="3490699"/>
            <a:ext cx="2647931" cy="121954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2" name="Google Shape;932;p18"/>
          <p:cNvPicPr preferRelativeResize="0"/>
          <p:nvPr/>
        </p:nvPicPr>
        <p:blipFill rotWithShape="1">
          <a:blip r:embed="rId11">
            <a:alphaModFix/>
          </a:blip>
          <a:srcRect b="0" l="0" r="0" t="0"/>
          <a:stretch/>
        </p:blipFill>
        <p:spPr>
          <a:xfrm>
            <a:off x="7277081" y="3662149"/>
            <a:ext cx="228600" cy="228600"/>
          </a:xfrm>
          <a:prstGeom prst="rect">
            <a:avLst/>
          </a:prstGeom>
          <a:noFill/>
          <a:ln>
            <a:noFill/>
          </a:ln>
        </p:spPr>
      </p:pic>
      <p:sp>
        <p:nvSpPr>
          <p:cNvPr id="933" name="Google Shape;933;p18"/>
          <p:cNvSpPr/>
          <p:nvPr/>
        </p:nvSpPr>
        <p:spPr>
          <a:xfrm>
            <a:off x="6238866" y="4005049"/>
            <a:ext cx="2376469" cy="1886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Universal Access</a:t>
            </a:r>
            <a:endParaRPr b="0" i="0" sz="989" u="none" cap="none" strike="noStrike">
              <a:solidFill>
                <a:schemeClr val="dk1"/>
              </a:solidFill>
              <a:latin typeface="Calibri"/>
              <a:ea typeface="Calibri"/>
              <a:cs typeface="Calibri"/>
              <a:sym typeface="Calibri"/>
            </a:endParaRPr>
          </a:p>
        </p:txBody>
      </p:sp>
      <p:sp>
        <p:nvSpPr>
          <p:cNvPr id="934" name="Google Shape;934;p18"/>
          <p:cNvSpPr/>
          <p:nvPr/>
        </p:nvSpPr>
        <p:spPr>
          <a:xfrm>
            <a:off x="6238866" y="4250810"/>
            <a:ext cx="2376469" cy="28798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Turn any human-accessible interface into machine-accessible</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descr="preencoded.png" id="940" name="Google Shape;940;p19"/>
          <p:cNvPicPr preferRelativeResize="0"/>
          <p:nvPr/>
        </p:nvPicPr>
        <p:blipFill rotWithShape="1">
          <a:blip r:embed="rId3">
            <a:alphaModFix/>
          </a:blip>
          <a:srcRect b="0" l="0" r="0" t="0"/>
          <a:stretch/>
        </p:blipFill>
        <p:spPr>
          <a:xfrm>
            <a:off x="0" y="-228600"/>
            <a:ext cx="9144000" cy="5904085"/>
          </a:xfrm>
          <a:prstGeom prst="rect">
            <a:avLst/>
          </a:prstGeom>
          <a:noFill/>
          <a:ln>
            <a:noFill/>
          </a:ln>
        </p:spPr>
      </p:pic>
      <p:sp>
        <p:nvSpPr>
          <p:cNvPr id="941" name="Google Shape;941;p19"/>
          <p:cNvSpPr/>
          <p:nvPr/>
        </p:nvSpPr>
        <p:spPr>
          <a:xfrm>
            <a:off x="428625" y="20002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How Website-as-an-API Works</a:t>
            </a:r>
            <a:endParaRPr b="0" i="0" sz="2250" u="none" cap="none" strike="noStrike">
              <a:solidFill>
                <a:schemeClr val="dk1"/>
              </a:solidFill>
              <a:latin typeface="Calibri"/>
              <a:ea typeface="Calibri"/>
              <a:cs typeface="Calibri"/>
              <a:sym typeface="Calibri"/>
            </a:endParaRPr>
          </a:p>
        </p:txBody>
      </p:sp>
      <p:sp>
        <p:nvSpPr>
          <p:cNvPr id="942" name="Google Shape;942;p19"/>
          <p:cNvSpPr/>
          <p:nvPr/>
        </p:nvSpPr>
        <p:spPr>
          <a:xfrm>
            <a:off x="485775" y="857250"/>
            <a:ext cx="19575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3" name="Google Shape;943;p19"/>
          <p:cNvPicPr preferRelativeResize="0"/>
          <p:nvPr/>
        </p:nvPicPr>
        <p:blipFill rotWithShape="1">
          <a:blip r:embed="rId4">
            <a:alphaModFix/>
          </a:blip>
          <a:srcRect b="0" l="0" r="0" t="0"/>
          <a:stretch/>
        </p:blipFill>
        <p:spPr>
          <a:xfrm>
            <a:off x="1321594" y="1028700"/>
            <a:ext cx="285750" cy="285750"/>
          </a:xfrm>
          <a:prstGeom prst="rect">
            <a:avLst/>
          </a:prstGeom>
          <a:noFill/>
          <a:ln>
            <a:noFill/>
          </a:ln>
        </p:spPr>
      </p:pic>
      <p:sp>
        <p:nvSpPr>
          <p:cNvPr id="944" name="Google Shape;944;p19"/>
          <p:cNvSpPr/>
          <p:nvPr/>
        </p:nvSpPr>
        <p:spPr>
          <a:xfrm>
            <a:off x="657225" y="1428750"/>
            <a:ext cx="16860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API Server</a:t>
            </a:r>
            <a:endParaRPr b="0" i="0" sz="989" u="none" cap="none" strike="noStrike">
              <a:solidFill>
                <a:schemeClr val="dk1"/>
              </a:solidFill>
              <a:latin typeface="Calibri"/>
              <a:ea typeface="Calibri"/>
              <a:cs typeface="Calibri"/>
              <a:sym typeface="Calibri"/>
            </a:endParaRPr>
          </a:p>
        </p:txBody>
      </p:sp>
      <p:sp>
        <p:nvSpPr>
          <p:cNvPr id="945" name="Google Shape;945;p19"/>
          <p:cNvSpPr/>
          <p:nvPr/>
        </p:nvSpPr>
        <p:spPr>
          <a:xfrm>
            <a:off x="657225" y="1674512"/>
            <a:ext cx="16860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Receives HTTP requests and publishes SSE events</a:t>
            </a:r>
            <a:endParaRPr b="0" i="0" sz="810" u="none" cap="none" strike="noStrike">
              <a:solidFill>
                <a:schemeClr val="dk1"/>
              </a:solidFill>
              <a:latin typeface="Calibri"/>
              <a:ea typeface="Calibri"/>
              <a:cs typeface="Calibri"/>
              <a:sym typeface="Calibri"/>
            </a:endParaRPr>
          </a:p>
        </p:txBody>
      </p:sp>
      <p:pic>
        <p:nvPicPr>
          <p:cNvPr descr="preencoded.png" id="946" name="Google Shape;946;p19"/>
          <p:cNvPicPr preferRelativeResize="0"/>
          <p:nvPr/>
        </p:nvPicPr>
        <p:blipFill rotWithShape="1">
          <a:blip r:embed="rId5">
            <a:alphaModFix/>
          </a:blip>
          <a:srcRect b="0" l="0" r="0" t="0"/>
          <a:stretch/>
        </p:blipFill>
        <p:spPr>
          <a:xfrm>
            <a:off x="2493169" y="1409858"/>
            <a:ext cx="150019" cy="171450"/>
          </a:xfrm>
          <a:prstGeom prst="rect">
            <a:avLst/>
          </a:prstGeom>
          <a:noFill/>
          <a:ln>
            <a:noFill/>
          </a:ln>
        </p:spPr>
      </p:pic>
      <p:sp>
        <p:nvSpPr>
          <p:cNvPr id="947" name="Google Shape;947;p19"/>
          <p:cNvSpPr/>
          <p:nvPr/>
        </p:nvSpPr>
        <p:spPr>
          <a:xfrm>
            <a:off x="2557463" y="857250"/>
            <a:ext cx="19575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8" name="Google Shape;948;p19"/>
          <p:cNvPicPr preferRelativeResize="0"/>
          <p:nvPr/>
        </p:nvPicPr>
        <p:blipFill rotWithShape="1">
          <a:blip r:embed="rId6">
            <a:alphaModFix/>
          </a:blip>
          <a:srcRect b="0" l="0" r="0" t="0"/>
          <a:stretch/>
        </p:blipFill>
        <p:spPr>
          <a:xfrm>
            <a:off x="3393281" y="1028700"/>
            <a:ext cx="285750" cy="285750"/>
          </a:xfrm>
          <a:prstGeom prst="rect">
            <a:avLst/>
          </a:prstGeom>
          <a:noFill/>
          <a:ln>
            <a:noFill/>
          </a:ln>
        </p:spPr>
      </p:pic>
      <p:sp>
        <p:nvSpPr>
          <p:cNvPr id="949" name="Google Shape;949;p19"/>
          <p:cNvSpPr/>
          <p:nvPr/>
        </p:nvSpPr>
        <p:spPr>
          <a:xfrm>
            <a:off x="2728913" y="1428750"/>
            <a:ext cx="16860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Browser Extension</a:t>
            </a:r>
            <a:endParaRPr b="0" i="0" sz="989" u="none" cap="none" strike="noStrike">
              <a:solidFill>
                <a:schemeClr val="dk1"/>
              </a:solidFill>
              <a:latin typeface="Calibri"/>
              <a:ea typeface="Calibri"/>
              <a:cs typeface="Calibri"/>
              <a:sym typeface="Calibri"/>
            </a:endParaRPr>
          </a:p>
        </p:txBody>
      </p:sp>
      <p:sp>
        <p:nvSpPr>
          <p:cNvPr id="950" name="Google Shape;950;p19"/>
          <p:cNvSpPr/>
          <p:nvPr/>
        </p:nvSpPr>
        <p:spPr>
          <a:xfrm>
            <a:off x="2728913" y="1674512"/>
            <a:ext cx="16860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Consumes events and orchestrates DOM manipulation</a:t>
            </a:r>
            <a:endParaRPr b="0" i="0" sz="810" u="none" cap="none" strike="noStrike">
              <a:solidFill>
                <a:schemeClr val="dk1"/>
              </a:solidFill>
              <a:latin typeface="Calibri"/>
              <a:ea typeface="Calibri"/>
              <a:cs typeface="Calibri"/>
              <a:sym typeface="Calibri"/>
            </a:endParaRPr>
          </a:p>
        </p:txBody>
      </p:sp>
      <p:pic>
        <p:nvPicPr>
          <p:cNvPr descr="preencoded.png" id="951" name="Google Shape;951;p19"/>
          <p:cNvPicPr preferRelativeResize="0"/>
          <p:nvPr/>
        </p:nvPicPr>
        <p:blipFill rotWithShape="1">
          <a:blip r:embed="rId5">
            <a:alphaModFix/>
          </a:blip>
          <a:srcRect b="0" l="0" r="0" t="0"/>
          <a:stretch/>
        </p:blipFill>
        <p:spPr>
          <a:xfrm>
            <a:off x="4564856" y="1409858"/>
            <a:ext cx="150019" cy="171450"/>
          </a:xfrm>
          <a:prstGeom prst="rect">
            <a:avLst/>
          </a:prstGeom>
          <a:noFill/>
          <a:ln>
            <a:noFill/>
          </a:ln>
        </p:spPr>
      </p:pic>
      <p:sp>
        <p:nvSpPr>
          <p:cNvPr id="952" name="Google Shape;952;p19"/>
          <p:cNvSpPr/>
          <p:nvPr/>
        </p:nvSpPr>
        <p:spPr>
          <a:xfrm>
            <a:off x="4629150" y="857250"/>
            <a:ext cx="1957500" cy="127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53" name="Google Shape;953;p19"/>
          <p:cNvPicPr preferRelativeResize="0"/>
          <p:nvPr/>
        </p:nvPicPr>
        <p:blipFill rotWithShape="1">
          <a:blip r:embed="rId7">
            <a:alphaModFix/>
          </a:blip>
          <a:srcRect b="0" l="0" r="0" t="0"/>
          <a:stretch/>
        </p:blipFill>
        <p:spPr>
          <a:xfrm>
            <a:off x="5429250" y="1028700"/>
            <a:ext cx="357188" cy="285750"/>
          </a:xfrm>
          <a:prstGeom prst="rect">
            <a:avLst/>
          </a:prstGeom>
          <a:noFill/>
          <a:ln>
            <a:noFill/>
          </a:ln>
        </p:spPr>
      </p:pic>
      <p:sp>
        <p:nvSpPr>
          <p:cNvPr id="954" name="Google Shape;954;p19"/>
          <p:cNvSpPr/>
          <p:nvPr/>
        </p:nvSpPr>
        <p:spPr>
          <a:xfrm>
            <a:off x="4800600" y="1428750"/>
            <a:ext cx="16860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Content Script</a:t>
            </a:r>
            <a:endParaRPr b="0" i="0" sz="989" u="none" cap="none" strike="noStrike">
              <a:solidFill>
                <a:schemeClr val="dk1"/>
              </a:solidFill>
              <a:latin typeface="Calibri"/>
              <a:ea typeface="Calibri"/>
              <a:cs typeface="Calibri"/>
              <a:sym typeface="Calibri"/>
            </a:endParaRPr>
          </a:p>
        </p:txBody>
      </p:sp>
      <p:sp>
        <p:nvSpPr>
          <p:cNvPr id="955" name="Google Shape;955;p19"/>
          <p:cNvSpPr/>
          <p:nvPr/>
        </p:nvSpPr>
        <p:spPr>
          <a:xfrm>
            <a:off x="4800600" y="1674512"/>
            <a:ext cx="1686000" cy="288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Performs actions through DOM manipulation</a:t>
            </a:r>
            <a:endParaRPr b="0" i="0" sz="810" u="none" cap="none" strike="noStrike">
              <a:solidFill>
                <a:schemeClr val="dk1"/>
              </a:solidFill>
              <a:latin typeface="Calibri"/>
              <a:ea typeface="Calibri"/>
              <a:cs typeface="Calibri"/>
              <a:sym typeface="Calibri"/>
            </a:endParaRPr>
          </a:p>
        </p:txBody>
      </p:sp>
      <p:pic>
        <p:nvPicPr>
          <p:cNvPr descr="preencoded.png" id="956" name="Google Shape;956;p19"/>
          <p:cNvPicPr preferRelativeResize="0"/>
          <p:nvPr/>
        </p:nvPicPr>
        <p:blipFill rotWithShape="1">
          <a:blip r:embed="rId5">
            <a:alphaModFix/>
          </a:blip>
          <a:srcRect b="0" l="0" r="0" t="0"/>
          <a:stretch/>
        </p:blipFill>
        <p:spPr>
          <a:xfrm>
            <a:off x="6636544" y="1409858"/>
            <a:ext cx="150019" cy="171450"/>
          </a:xfrm>
          <a:prstGeom prst="rect">
            <a:avLst/>
          </a:prstGeom>
          <a:noFill/>
          <a:ln>
            <a:noFill/>
          </a:ln>
        </p:spPr>
      </p:pic>
      <p:sp>
        <p:nvSpPr>
          <p:cNvPr id="957" name="Google Shape;957;p19"/>
          <p:cNvSpPr/>
          <p:nvPr/>
        </p:nvSpPr>
        <p:spPr>
          <a:xfrm>
            <a:off x="6700838" y="929246"/>
            <a:ext cx="1957500" cy="11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58" name="Google Shape;958;p19"/>
          <p:cNvPicPr preferRelativeResize="0"/>
          <p:nvPr/>
        </p:nvPicPr>
        <p:blipFill rotWithShape="1">
          <a:blip r:embed="rId8">
            <a:alphaModFix/>
          </a:blip>
          <a:srcRect b="0" l="0" r="0" t="0"/>
          <a:stretch/>
        </p:blipFill>
        <p:spPr>
          <a:xfrm>
            <a:off x="7536656" y="1100696"/>
            <a:ext cx="285750" cy="285750"/>
          </a:xfrm>
          <a:prstGeom prst="rect">
            <a:avLst/>
          </a:prstGeom>
          <a:noFill/>
          <a:ln>
            <a:noFill/>
          </a:ln>
        </p:spPr>
      </p:pic>
      <p:sp>
        <p:nvSpPr>
          <p:cNvPr id="959" name="Google Shape;959;p19"/>
          <p:cNvSpPr/>
          <p:nvPr/>
        </p:nvSpPr>
        <p:spPr>
          <a:xfrm>
            <a:off x="6872288" y="1500746"/>
            <a:ext cx="1686000" cy="18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Response</a:t>
            </a:r>
            <a:endParaRPr b="0" i="0" sz="989" u="none" cap="none" strike="noStrike">
              <a:solidFill>
                <a:schemeClr val="dk1"/>
              </a:solidFill>
              <a:latin typeface="Calibri"/>
              <a:ea typeface="Calibri"/>
              <a:cs typeface="Calibri"/>
              <a:sym typeface="Calibri"/>
            </a:endParaRPr>
          </a:p>
        </p:txBody>
      </p:sp>
      <p:sp>
        <p:nvSpPr>
          <p:cNvPr id="960" name="Google Shape;960;p19"/>
          <p:cNvSpPr/>
          <p:nvPr/>
        </p:nvSpPr>
        <p:spPr>
          <a:xfrm>
            <a:off x="6872288" y="1746507"/>
            <a:ext cx="1686000" cy="144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Returns results via callback URL</a:t>
            </a:r>
            <a:endParaRPr b="0" i="0" sz="810" u="none" cap="none" strike="noStrike">
              <a:solidFill>
                <a:schemeClr val="dk1"/>
              </a:solidFill>
              <a:latin typeface="Calibri"/>
              <a:ea typeface="Calibri"/>
              <a:cs typeface="Calibri"/>
              <a:sym typeface="Calibri"/>
            </a:endParaRPr>
          </a:p>
        </p:txBody>
      </p:sp>
      <p:sp>
        <p:nvSpPr>
          <p:cNvPr id="961" name="Google Shape;961;p19"/>
          <p:cNvSpPr/>
          <p:nvPr/>
        </p:nvSpPr>
        <p:spPr>
          <a:xfrm>
            <a:off x="428625" y="2362544"/>
            <a:ext cx="4029000" cy="288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62" name="Google Shape;962;p19"/>
          <p:cNvPicPr preferRelativeResize="0"/>
          <p:nvPr/>
        </p:nvPicPr>
        <p:blipFill rotWithShape="1">
          <a:blip r:embed="rId9">
            <a:alphaModFix/>
          </a:blip>
          <a:srcRect b="0" l="0" r="0" t="0"/>
          <a:stretch/>
        </p:blipFill>
        <p:spPr>
          <a:xfrm>
            <a:off x="657225" y="2612575"/>
            <a:ext cx="214313" cy="171450"/>
          </a:xfrm>
          <a:prstGeom prst="rect">
            <a:avLst/>
          </a:prstGeom>
          <a:noFill/>
          <a:ln>
            <a:noFill/>
          </a:ln>
        </p:spPr>
      </p:pic>
      <p:sp>
        <p:nvSpPr>
          <p:cNvPr id="963" name="Google Shape;963;p19"/>
          <p:cNvSpPr/>
          <p:nvPr/>
        </p:nvSpPr>
        <p:spPr>
          <a:xfrm>
            <a:off x="985838" y="2591144"/>
            <a:ext cx="13935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DOM Manipulation</a:t>
            </a:r>
            <a:endParaRPr b="0" i="0" sz="1125" u="none" cap="none" strike="noStrike">
              <a:solidFill>
                <a:schemeClr val="dk1"/>
              </a:solidFill>
              <a:latin typeface="Calibri"/>
              <a:ea typeface="Calibri"/>
              <a:cs typeface="Calibri"/>
              <a:sym typeface="Calibri"/>
            </a:endParaRPr>
          </a:p>
        </p:txBody>
      </p:sp>
      <p:sp>
        <p:nvSpPr>
          <p:cNvPr id="964" name="Google Shape;964;p19"/>
          <p:cNvSpPr/>
          <p:nvPr/>
        </p:nvSpPr>
        <p:spPr>
          <a:xfrm>
            <a:off x="657225" y="2932258"/>
            <a:ext cx="3592800" cy="52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Browser extensions inject content scripts that interact with web pages by manipulating the Document Object Model (DOM), simulating user actions like clicking, typing, and form submission.</a:t>
            </a:r>
            <a:endParaRPr b="0" i="0" sz="900" u="none" cap="none" strike="noStrike">
              <a:solidFill>
                <a:schemeClr val="dk1"/>
              </a:solidFill>
              <a:latin typeface="Calibri"/>
              <a:ea typeface="Calibri"/>
              <a:cs typeface="Calibri"/>
              <a:sym typeface="Calibri"/>
            </a:endParaRPr>
          </a:p>
        </p:txBody>
      </p:sp>
      <p:sp>
        <p:nvSpPr>
          <p:cNvPr id="965" name="Google Shape;965;p19"/>
          <p:cNvSpPr/>
          <p:nvPr/>
        </p:nvSpPr>
        <p:spPr>
          <a:xfrm>
            <a:off x="657225" y="3582646"/>
            <a:ext cx="3571800" cy="1106400"/>
          </a:xfrm>
          <a:prstGeom prst="rect">
            <a:avLst/>
          </a:prstGeom>
          <a:solidFill>
            <a:srgbClr val="2D3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771525" y="3716592"/>
            <a:ext cx="1662300" cy="103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20"/>
              <a:buFont typeface="Courier New"/>
              <a:buNone/>
            </a:pPr>
            <a:r>
              <a:rPr b="0" i="0" lang="en-US" sz="720" u="none" cap="none" strike="noStrike">
                <a:solidFill>
                  <a:srgbClr val="81E6D9"/>
                </a:solidFill>
                <a:latin typeface="Courier New"/>
                <a:ea typeface="Courier New"/>
                <a:cs typeface="Courier New"/>
                <a:sym typeface="Courier New"/>
              </a:rPr>
              <a:t>// Example: Clicking a button</a:t>
            </a:r>
            <a:endParaRPr b="0" i="0" sz="720" u="none" cap="none" strike="noStrike">
              <a:solidFill>
                <a:schemeClr val="dk1"/>
              </a:solidFill>
              <a:latin typeface="Calibri"/>
              <a:ea typeface="Calibri"/>
              <a:cs typeface="Calibri"/>
              <a:sym typeface="Calibri"/>
            </a:endParaRPr>
          </a:p>
        </p:txBody>
      </p:sp>
      <p:sp>
        <p:nvSpPr>
          <p:cNvPr id="967" name="Google Shape;967;p19"/>
          <p:cNvSpPr/>
          <p:nvPr/>
        </p:nvSpPr>
        <p:spPr>
          <a:xfrm>
            <a:off x="771525" y="3716592"/>
            <a:ext cx="3033900" cy="396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const button = document.querySelector('button[aria-label="Submit"]');</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button.click();</a:t>
            </a:r>
            <a:endParaRPr b="0" i="0" sz="720" u="none" cap="none" strike="noStrike">
              <a:solidFill>
                <a:schemeClr val="dk1"/>
              </a:solidFill>
              <a:latin typeface="Calibri"/>
              <a:ea typeface="Calibri"/>
              <a:cs typeface="Calibri"/>
              <a:sym typeface="Calibri"/>
            </a:endParaRPr>
          </a:p>
        </p:txBody>
      </p:sp>
      <p:sp>
        <p:nvSpPr>
          <p:cNvPr id="968" name="Google Shape;968;p19"/>
          <p:cNvSpPr/>
          <p:nvPr/>
        </p:nvSpPr>
        <p:spPr>
          <a:xfrm>
            <a:off x="1649285" y="4009206"/>
            <a:ext cx="1827000" cy="103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20"/>
              <a:buFont typeface="Courier New"/>
              <a:buNone/>
            </a:pPr>
            <a:r>
              <a:rPr b="0" i="0" lang="en-US" sz="720" u="none" cap="none" strike="noStrike">
                <a:solidFill>
                  <a:srgbClr val="81E6D9"/>
                </a:solidFill>
                <a:latin typeface="Courier New"/>
                <a:ea typeface="Courier New"/>
                <a:cs typeface="Courier New"/>
                <a:sym typeface="Courier New"/>
              </a:rPr>
              <a:t>// Example: Filling a form field</a:t>
            </a:r>
            <a:endParaRPr b="0" i="0" sz="720" u="none" cap="none" strike="noStrike">
              <a:solidFill>
                <a:schemeClr val="dk1"/>
              </a:solidFill>
              <a:latin typeface="Calibri"/>
              <a:ea typeface="Calibri"/>
              <a:cs typeface="Calibri"/>
              <a:sym typeface="Calibri"/>
            </a:endParaRPr>
          </a:p>
        </p:txBody>
      </p:sp>
      <p:sp>
        <p:nvSpPr>
          <p:cNvPr id="969" name="Google Shape;969;p19"/>
          <p:cNvSpPr/>
          <p:nvPr/>
        </p:nvSpPr>
        <p:spPr>
          <a:xfrm>
            <a:off x="771525" y="4009206"/>
            <a:ext cx="3363000" cy="54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const input = document.querySelector('input[name="email"]');</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input.value = 'user@example.com';</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input.dispatchEvent(new Event('input', { bubbles: true }));</a:t>
            </a:r>
            <a:endParaRPr b="0" i="0" sz="720" u="none" cap="none" strike="noStrike">
              <a:solidFill>
                <a:schemeClr val="dk1"/>
              </a:solidFill>
              <a:latin typeface="Calibri"/>
              <a:ea typeface="Calibri"/>
              <a:cs typeface="Calibri"/>
              <a:sym typeface="Calibri"/>
            </a:endParaRPr>
          </a:p>
        </p:txBody>
      </p:sp>
      <p:sp>
        <p:nvSpPr>
          <p:cNvPr id="970" name="Google Shape;970;p19"/>
          <p:cNvSpPr/>
          <p:nvPr/>
        </p:nvSpPr>
        <p:spPr>
          <a:xfrm>
            <a:off x="4686300" y="2362544"/>
            <a:ext cx="4029000" cy="288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a:off x="5029200" y="2591144"/>
            <a:ext cx="17145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Mimicking User Actions</a:t>
            </a:r>
            <a:endParaRPr b="0" i="0" sz="1125" u="none" cap="none" strike="noStrike">
              <a:solidFill>
                <a:schemeClr val="dk1"/>
              </a:solidFill>
              <a:latin typeface="Calibri"/>
              <a:ea typeface="Calibri"/>
              <a:cs typeface="Calibri"/>
              <a:sym typeface="Calibri"/>
            </a:endParaRPr>
          </a:p>
        </p:txBody>
      </p:sp>
      <p:sp>
        <p:nvSpPr>
          <p:cNvPr id="972" name="Google Shape;972;p19"/>
          <p:cNvSpPr/>
          <p:nvPr/>
        </p:nvSpPr>
        <p:spPr>
          <a:xfrm>
            <a:off x="4914900" y="2932258"/>
            <a:ext cx="3544800" cy="704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The system programmatically replicates human interactions with web interfaces, including navigation, data entry, and complex multi-step workflows, making any web application accessible via API.</a:t>
            </a:r>
            <a:endParaRPr b="0" i="0" sz="900" u="none" cap="none" strike="noStrike">
              <a:solidFill>
                <a:schemeClr val="dk1"/>
              </a:solidFill>
              <a:latin typeface="Calibri"/>
              <a:ea typeface="Calibri"/>
              <a:cs typeface="Calibri"/>
              <a:sym typeface="Calibri"/>
            </a:endParaRPr>
          </a:p>
        </p:txBody>
      </p:sp>
      <p:sp>
        <p:nvSpPr>
          <p:cNvPr id="973" name="Google Shape;973;p19"/>
          <p:cNvSpPr/>
          <p:nvPr/>
        </p:nvSpPr>
        <p:spPr>
          <a:xfrm>
            <a:off x="4914900" y="3765510"/>
            <a:ext cx="3571800" cy="1252800"/>
          </a:xfrm>
          <a:prstGeom prst="rect">
            <a:avLst/>
          </a:prstGeom>
          <a:solidFill>
            <a:srgbClr val="2D3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9"/>
          <p:cNvSpPr/>
          <p:nvPr/>
        </p:nvSpPr>
        <p:spPr>
          <a:xfrm>
            <a:off x="5029200" y="3899455"/>
            <a:ext cx="1607400" cy="103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81E6D9"/>
              </a:buClr>
              <a:buSzPts val="720"/>
              <a:buFont typeface="Courier New"/>
              <a:buNone/>
            </a:pPr>
            <a:r>
              <a:rPr b="0" i="0" lang="en-US" sz="720" u="none" cap="none" strike="noStrike">
                <a:solidFill>
                  <a:srgbClr val="81E6D9"/>
                </a:solidFill>
                <a:latin typeface="Courier New"/>
                <a:ea typeface="Courier New"/>
                <a:cs typeface="Courier New"/>
                <a:sym typeface="Courier New"/>
              </a:rPr>
              <a:t>// Wait for elements to load</a:t>
            </a:r>
            <a:endParaRPr b="0" i="0" sz="720" u="none" cap="none" strike="noStrike">
              <a:solidFill>
                <a:schemeClr val="dk1"/>
              </a:solidFill>
              <a:latin typeface="Calibri"/>
              <a:ea typeface="Calibri"/>
              <a:cs typeface="Calibri"/>
              <a:sym typeface="Calibri"/>
            </a:endParaRPr>
          </a:p>
        </p:txBody>
      </p:sp>
      <p:sp>
        <p:nvSpPr>
          <p:cNvPr id="975" name="Google Shape;975;p19"/>
          <p:cNvSpPr/>
          <p:nvPr/>
        </p:nvSpPr>
        <p:spPr>
          <a:xfrm>
            <a:off x="5029200" y="3899455"/>
            <a:ext cx="3308100" cy="981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async function waitForElement(selector)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return new Promise(resolve =&gt;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const observer = new MutationObserver(() =&gt;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const element = document.querySelector(selector);</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if (element)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observer.disconnect();</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resolve(element);</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observer.observe(document.body, { childList: true, subtree: true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  });</a:t>
            </a:r>
            <a:endParaRPr b="0" i="0" sz="72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rgbClr val="E2E8F0"/>
              </a:buClr>
              <a:buSzPts val="720"/>
              <a:buFont typeface="Courier New"/>
              <a:buNone/>
            </a:pPr>
            <a:r>
              <a:rPr b="0" i="0" lang="en-US" sz="720" u="none" cap="none" strike="noStrike">
                <a:solidFill>
                  <a:srgbClr val="E2E8F0"/>
                </a:solidFill>
                <a:latin typeface="Courier New"/>
                <a:ea typeface="Courier New"/>
                <a:cs typeface="Courier New"/>
                <a:sym typeface="Courier New"/>
              </a:rPr>
              <a:t>}</a:t>
            </a:r>
            <a:endParaRPr b="0" i="0" sz="72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descr="preencoded.png" id="981" name="Google Shape;981;p20"/>
          <p:cNvPicPr preferRelativeResize="0"/>
          <p:nvPr/>
        </p:nvPicPr>
        <p:blipFill rotWithShape="1">
          <a:blip r:embed="rId3">
            <a:alphaModFix/>
          </a:blip>
          <a:srcRect b="0" l="0" r="0" t="0"/>
          <a:stretch/>
        </p:blipFill>
        <p:spPr>
          <a:xfrm>
            <a:off x="0" y="-457200"/>
            <a:ext cx="9144000" cy="7233828"/>
          </a:xfrm>
          <a:prstGeom prst="rect">
            <a:avLst/>
          </a:prstGeom>
          <a:noFill/>
          <a:ln>
            <a:noFill/>
          </a:ln>
        </p:spPr>
      </p:pic>
      <p:sp>
        <p:nvSpPr>
          <p:cNvPr id="982" name="Google Shape;982;p20"/>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Use Cases for Website-as-an-API</a:t>
            </a:r>
            <a:endParaRPr b="0" i="0" sz="2250" u="none" cap="none" strike="noStrike">
              <a:solidFill>
                <a:schemeClr val="dk1"/>
              </a:solidFill>
              <a:latin typeface="Calibri"/>
              <a:ea typeface="Calibri"/>
              <a:cs typeface="Calibri"/>
              <a:sym typeface="Calibri"/>
            </a:endParaRPr>
          </a:p>
        </p:txBody>
      </p:sp>
      <p:sp>
        <p:nvSpPr>
          <p:cNvPr id="983" name="Google Shape;983;p20"/>
          <p:cNvSpPr/>
          <p:nvPr/>
        </p:nvSpPr>
        <p:spPr>
          <a:xfrm>
            <a:off x="428625" y="628650"/>
            <a:ext cx="2647800" cy="27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84" name="Google Shape;984;p20"/>
          <p:cNvPicPr preferRelativeResize="0"/>
          <p:nvPr/>
        </p:nvPicPr>
        <p:blipFill rotWithShape="1">
          <a:blip r:embed="rId4">
            <a:alphaModFix/>
          </a:blip>
          <a:srcRect b="0" l="0" r="0" t="0"/>
          <a:stretch/>
        </p:blipFill>
        <p:spPr>
          <a:xfrm>
            <a:off x="1609716" y="857250"/>
            <a:ext cx="285750" cy="285750"/>
          </a:xfrm>
          <a:prstGeom prst="rect">
            <a:avLst/>
          </a:prstGeom>
          <a:noFill/>
          <a:ln>
            <a:noFill/>
          </a:ln>
        </p:spPr>
      </p:pic>
      <p:sp>
        <p:nvSpPr>
          <p:cNvPr id="985" name="Google Shape;985;p20"/>
          <p:cNvSpPr/>
          <p:nvPr/>
        </p:nvSpPr>
        <p:spPr>
          <a:xfrm>
            <a:off x="657225" y="1257300"/>
            <a:ext cx="22623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Data Extraction</a:t>
            </a:r>
            <a:endParaRPr b="0" i="0" sz="1125" u="none" cap="none" strike="noStrike">
              <a:solidFill>
                <a:schemeClr val="dk1"/>
              </a:solidFill>
              <a:latin typeface="Calibri"/>
              <a:ea typeface="Calibri"/>
              <a:cs typeface="Calibri"/>
              <a:sym typeface="Calibri"/>
            </a:endParaRPr>
          </a:p>
        </p:txBody>
      </p:sp>
      <p:sp>
        <p:nvSpPr>
          <p:cNvPr id="986" name="Google Shape;986;p20"/>
          <p:cNvSpPr/>
          <p:nvPr/>
        </p:nvSpPr>
        <p:spPr>
          <a:xfrm>
            <a:off x="657225" y="1585913"/>
            <a:ext cx="2262300" cy="493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Automatically extract structured data from websites that don't provide APIs, enabling systematic data collection.</a:t>
            </a:r>
            <a:endParaRPr b="0" i="0" sz="810" u="none" cap="none" strike="noStrike">
              <a:solidFill>
                <a:schemeClr val="dk1"/>
              </a:solidFill>
              <a:latin typeface="Calibri"/>
              <a:ea typeface="Calibri"/>
              <a:cs typeface="Calibri"/>
              <a:sym typeface="Calibri"/>
            </a:endParaRPr>
          </a:p>
        </p:txBody>
      </p:sp>
      <p:sp>
        <p:nvSpPr>
          <p:cNvPr id="987" name="Google Shape;987;p20"/>
          <p:cNvSpPr/>
          <p:nvPr/>
        </p:nvSpPr>
        <p:spPr>
          <a:xfrm>
            <a:off x="657225" y="2193885"/>
            <a:ext cx="2190600" cy="9801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771525" y="2308185"/>
            <a:ext cx="20337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Examples:</a:t>
            </a:r>
            <a:endParaRPr b="0" i="0" sz="720" u="none" cap="none" strike="noStrike">
              <a:solidFill>
                <a:schemeClr val="dk1"/>
              </a:solidFill>
              <a:latin typeface="Calibri"/>
              <a:ea typeface="Calibri"/>
              <a:cs typeface="Calibri"/>
              <a:sym typeface="Calibri"/>
            </a:endParaRPr>
          </a:p>
        </p:txBody>
      </p:sp>
      <p:pic>
        <p:nvPicPr>
          <p:cNvPr descr="preencoded.png" id="989" name="Google Shape;989;p20"/>
          <p:cNvPicPr preferRelativeResize="0"/>
          <p:nvPr/>
        </p:nvPicPr>
        <p:blipFill rotWithShape="1">
          <a:blip r:embed="rId5">
            <a:alphaModFix/>
          </a:blip>
          <a:srcRect b="0" l="0" r="0" t="0"/>
          <a:stretch/>
        </p:blipFill>
        <p:spPr>
          <a:xfrm>
            <a:off x="771525" y="2561062"/>
            <a:ext cx="67866" cy="68591"/>
          </a:xfrm>
          <a:prstGeom prst="rect">
            <a:avLst/>
          </a:prstGeom>
          <a:noFill/>
          <a:ln>
            <a:noFill/>
          </a:ln>
        </p:spPr>
      </p:pic>
      <p:sp>
        <p:nvSpPr>
          <p:cNvPr id="990" name="Google Shape;990;p20"/>
          <p:cNvSpPr/>
          <p:nvPr/>
        </p:nvSpPr>
        <p:spPr>
          <a:xfrm>
            <a:off x="896541" y="2531064"/>
            <a:ext cx="16923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Price monitoring from e-commerce sites</a:t>
            </a:r>
            <a:endParaRPr b="0" i="0" sz="675" u="none" cap="none" strike="noStrike">
              <a:solidFill>
                <a:schemeClr val="dk1"/>
              </a:solidFill>
              <a:latin typeface="Calibri"/>
              <a:ea typeface="Calibri"/>
              <a:cs typeface="Calibri"/>
              <a:sym typeface="Calibri"/>
            </a:endParaRPr>
          </a:p>
        </p:txBody>
      </p:sp>
      <p:pic>
        <p:nvPicPr>
          <p:cNvPr descr="preencoded.png" id="991" name="Google Shape;991;p20"/>
          <p:cNvPicPr preferRelativeResize="0"/>
          <p:nvPr/>
        </p:nvPicPr>
        <p:blipFill rotWithShape="1">
          <a:blip r:embed="rId5">
            <a:alphaModFix/>
          </a:blip>
          <a:srcRect b="0" l="0" r="0" t="0"/>
          <a:stretch/>
        </p:blipFill>
        <p:spPr>
          <a:xfrm>
            <a:off x="771525" y="2746800"/>
            <a:ext cx="67866" cy="68591"/>
          </a:xfrm>
          <a:prstGeom prst="rect">
            <a:avLst/>
          </a:prstGeom>
          <a:noFill/>
          <a:ln>
            <a:noFill/>
          </a:ln>
        </p:spPr>
      </p:pic>
      <p:sp>
        <p:nvSpPr>
          <p:cNvPr id="992" name="Google Shape;992;p20"/>
          <p:cNvSpPr/>
          <p:nvPr/>
        </p:nvSpPr>
        <p:spPr>
          <a:xfrm>
            <a:off x="896541" y="2716802"/>
            <a:ext cx="10233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Job listings aggregation</a:t>
            </a:r>
            <a:endParaRPr b="0" i="0" sz="675" u="none" cap="none" strike="noStrike">
              <a:solidFill>
                <a:schemeClr val="dk1"/>
              </a:solidFill>
              <a:latin typeface="Calibri"/>
              <a:ea typeface="Calibri"/>
              <a:cs typeface="Calibri"/>
              <a:sym typeface="Calibri"/>
            </a:endParaRPr>
          </a:p>
        </p:txBody>
      </p:sp>
      <p:pic>
        <p:nvPicPr>
          <p:cNvPr descr="preencoded.png" id="993" name="Google Shape;993;p20"/>
          <p:cNvPicPr preferRelativeResize="0"/>
          <p:nvPr/>
        </p:nvPicPr>
        <p:blipFill rotWithShape="1">
          <a:blip r:embed="rId5">
            <a:alphaModFix/>
          </a:blip>
          <a:srcRect b="0" l="0" r="0" t="0"/>
          <a:stretch/>
        </p:blipFill>
        <p:spPr>
          <a:xfrm>
            <a:off x="771525" y="2932537"/>
            <a:ext cx="67866" cy="68591"/>
          </a:xfrm>
          <a:prstGeom prst="rect">
            <a:avLst/>
          </a:prstGeom>
          <a:noFill/>
          <a:ln>
            <a:noFill/>
          </a:ln>
        </p:spPr>
      </p:pic>
      <p:sp>
        <p:nvSpPr>
          <p:cNvPr id="994" name="Google Shape;994;p20"/>
          <p:cNvSpPr/>
          <p:nvPr/>
        </p:nvSpPr>
        <p:spPr>
          <a:xfrm>
            <a:off x="896541" y="2902539"/>
            <a:ext cx="11223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Real estate data collection</a:t>
            </a:r>
            <a:endParaRPr b="0" i="0" sz="675" u="none" cap="none" strike="noStrike">
              <a:solidFill>
                <a:schemeClr val="dk1"/>
              </a:solidFill>
              <a:latin typeface="Calibri"/>
              <a:ea typeface="Calibri"/>
              <a:cs typeface="Calibri"/>
              <a:sym typeface="Calibri"/>
            </a:endParaRPr>
          </a:p>
        </p:txBody>
      </p:sp>
      <p:sp>
        <p:nvSpPr>
          <p:cNvPr id="995" name="Google Shape;995;p20"/>
          <p:cNvSpPr/>
          <p:nvPr/>
        </p:nvSpPr>
        <p:spPr>
          <a:xfrm>
            <a:off x="3248006" y="628650"/>
            <a:ext cx="2648100" cy="27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96" name="Google Shape;996;p20"/>
          <p:cNvPicPr preferRelativeResize="0"/>
          <p:nvPr/>
        </p:nvPicPr>
        <p:blipFill rotWithShape="1">
          <a:blip r:embed="rId6">
            <a:alphaModFix/>
          </a:blip>
          <a:srcRect b="0" l="0" r="0" t="0"/>
          <a:stretch/>
        </p:blipFill>
        <p:spPr>
          <a:xfrm>
            <a:off x="4429097" y="857250"/>
            <a:ext cx="285750" cy="285750"/>
          </a:xfrm>
          <a:prstGeom prst="rect">
            <a:avLst/>
          </a:prstGeom>
          <a:noFill/>
          <a:ln>
            <a:noFill/>
          </a:ln>
        </p:spPr>
      </p:pic>
      <p:sp>
        <p:nvSpPr>
          <p:cNvPr id="997" name="Google Shape;997;p20"/>
          <p:cNvSpPr/>
          <p:nvPr/>
        </p:nvSpPr>
        <p:spPr>
          <a:xfrm>
            <a:off x="3476606" y="1257300"/>
            <a:ext cx="22623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Automated Form Filling</a:t>
            </a:r>
            <a:endParaRPr b="0" i="0" sz="1125" u="none" cap="none" strike="noStrike">
              <a:solidFill>
                <a:schemeClr val="dk1"/>
              </a:solidFill>
              <a:latin typeface="Calibri"/>
              <a:ea typeface="Calibri"/>
              <a:cs typeface="Calibri"/>
              <a:sym typeface="Calibri"/>
            </a:endParaRPr>
          </a:p>
        </p:txBody>
      </p:sp>
      <p:sp>
        <p:nvSpPr>
          <p:cNvPr id="998" name="Google Shape;998;p20"/>
          <p:cNvSpPr/>
          <p:nvPr/>
        </p:nvSpPr>
        <p:spPr>
          <a:xfrm>
            <a:off x="3476606" y="1585913"/>
            <a:ext cx="2262300" cy="493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Programmatically fill out web forms and submit applications, reducing manual data entry and human error.</a:t>
            </a:r>
            <a:endParaRPr b="0" i="0" sz="810" u="none" cap="none" strike="noStrike">
              <a:solidFill>
                <a:schemeClr val="dk1"/>
              </a:solidFill>
              <a:latin typeface="Calibri"/>
              <a:ea typeface="Calibri"/>
              <a:cs typeface="Calibri"/>
              <a:sym typeface="Calibri"/>
            </a:endParaRPr>
          </a:p>
        </p:txBody>
      </p:sp>
      <p:sp>
        <p:nvSpPr>
          <p:cNvPr id="999" name="Google Shape;999;p20"/>
          <p:cNvSpPr/>
          <p:nvPr/>
        </p:nvSpPr>
        <p:spPr>
          <a:xfrm>
            <a:off x="3476606" y="2193885"/>
            <a:ext cx="2190900" cy="9801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3590906" y="2308185"/>
            <a:ext cx="20337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Examples:</a:t>
            </a:r>
            <a:endParaRPr b="0" i="0" sz="720" u="none" cap="none" strike="noStrike">
              <a:solidFill>
                <a:schemeClr val="dk1"/>
              </a:solidFill>
              <a:latin typeface="Calibri"/>
              <a:ea typeface="Calibri"/>
              <a:cs typeface="Calibri"/>
              <a:sym typeface="Calibri"/>
            </a:endParaRPr>
          </a:p>
        </p:txBody>
      </p:sp>
      <p:pic>
        <p:nvPicPr>
          <p:cNvPr descr="preencoded.png" id="1001" name="Google Shape;1001;p20"/>
          <p:cNvPicPr preferRelativeResize="0"/>
          <p:nvPr/>
        </p:nvPicPr>
        <p:blipFill rotWithShape="1">
          <a:blip r:embed="rId7">
            <a:alphaModFix/>
          </a:blip>
          <a:srcRect b="0" l="0" r="0" t="0"/>
          <a:stretch/>
        </p:blipFill>
        <p:spPr>
          <a:xfrm>
            <a:off x="3590906" y="2561062"/>
            <a:ext cx="67866" cy="68591"/>
          </a:xfrm>
          <a:prstGeom prst="rect">
            <a:avLst/>
          </a:prstGeom>
          <a:noFill/>
          <a:ln>
            <a:noFill/>
          </a:ln>
        </p:spPr>
      </p:pic>
      <p:sp>
        <p:nvSpPr>
          <p:cNvPr id="1002" name="Google Shape;1002;p20"/>
          <p:cNvSpPr/>
          <p:nvPr/>
        </p:nvSpPr>
        <p:spPr>
          <a:xfrm>
            <a:off x="3715922" y="2531064"/>
            <a:ext cx="12291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Insurance claim submissions</a:t>
            </a:r>
            <a:endParaRPr b="0" i="0" sz="675" u="none" cap="none" strike="noStrike">
              <a:solidFill>
                <a:schemeClr val="dk1"/>
              </a:solidFill>
              <a:latin typeface="Calibri"/>
              <a:ea typeface="Calibri"/>
              <a:cs typeface="Calibri"/>
              <a:sym typeface="Calibri"/>
            </a:endParaRPr>
          </a:p>
        </p:txBody>
      </p:sp>
      <p:pic>
        <p:nvPicPr>
          <p:cNvPr descr="preencoded.png" id="1003" name="Google Shape;1003;p20"/>
          <p:cNvPicPr preferRelativeResize="0"/>
          <p:nvPr/>
        </p:nvPicPr>
        <p:blipFill rotWithShape="1">
          <a:blip r:embed="rId7">
            <a:alphaModFix/>
          </a:blip>
          <a:srcRect b="0" l="0" r="0" t="0"/>
          <a:stretch/>
        </p:blipFill>
        <p:spPr>
          <a:xfrm>
            <a:off x="3590906" y="2746800"/>
            <a:ext cx="67866" cy="68591"/>
          </a:xfrm>
          <a:prstGeom prst="rect">
            <a:avLst/>
          </a:prstGeom>
          <a:noFill/>
          <a:ln>
            <a:noFill/>
          </a:ln>
        </p:spPr>
      </p:pic>
      <p:sp>
        <p:nvSpPr>
          <p:cNvPr id="1004" name="Google Shape;1004;p20"/>
          <p:cNvSpPr/>
          <p:nvPr/>
        </p:nvSpPr>
        <p:spPr>
          <a:xfrm>
            <a:off x="3715922" y="2716802"/>
            <a:ext cx="13770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Government permit applications</a:t>
            </a:r>
            <a:endParaRPr b="0" i="0" sz="675" u="none" cap="none" strike="noStrike">
              <a:solidFill>
                <a:schemeClr val="dk1"/>
              </a:solidFill>
              <a:latin typeface="Calibri"/>
              <a:ea typeface="Calibri"/>
              <a:cs typeface="Calibri"/>
              <a:sym typeface="Calibri"/>
            </a:endParaRPr>
          </a:p>
        </p:txBody>
      </p:sp>
      <p:pic>
        <p:nvPicPr>
          <p:cNvPr descr="preencoded.png" id="1005" name="Google Shape;1005;p20"/>
          <p:cNvPicPr preferRelativeResize="0"/>
          <p:nvPr/>
        </p:nvPicPr>
        <p:blipFill rotWithShape="1">
          <a:blip r:embed="rId7">
            <a:alphaModFix/>
          </a:blip>
          <a:srcRect b="0" l="0" r="0" t="0"/>
          <a:stretch/>
        </p:blipFill>
        <p:spPr>
          <a:xfrm>
            <a:off x="3590906" y="2932537"/>
            <a:ext cx="67866" cy="68591"/>
          </a:xfrm>
          <a:prstGeom prst="rect">
            <a:avLst/>
          </a:prstGeom>
          <a:noFill/>
          <a:ln>
            <a:noFill/>
          </a:ln>
        </p:spPr>
      </p:pic>
      <p:sp>
        <p:nvSpPr>
          <p:cNvPr id="1006" name="Google Shape;1006;p20"/>
          <p:cNvSpPr/>
          <p:nvPr/>
        </p:nvSpPr>
        <p:spPr>
          <a:xfrm>
            <a:off x="3715922" y="2902539"/>
            <a:ext cx="11841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Bulk customer registrations</a:t>
            </a:r>
            <a:endParaRPr b="0" i="0" sz="675" u="none" cap="none" strike="noStrike">
              <a:solidFill>
                <a:schemeClr val="dk1"/>
              </a:solidFill>
              <a:latin typeface="Calibri"/>
              <a:ea typeface="Calibri"/>
              <a:cs typeface="Calibri"/>
              <a:sym typeface="Calibri"/>
            </a:endParaRPr>
          </a:p>
        </p:txBody>
      </p:sp>
      <p:sp>
        <p:nvSpPr>
          <p:cNvPr id="1007" name="Google Shape;1007;p20"/>
          <p:cNvSpPr/>
          <p:nvPr/>
        </p:nvSpPr>
        <p:spPr>
          <a:xfrm>
            <a:off x="6067416" y="628650"/>
            <a:ext cx="2647800" cy="27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08" name="Google Shape;1008;p20"/>
          <p:cNvPicPr preferRelativeResize="0"/>
          <p:nvPr/>
        </p:nvPicPr>
        <p:blipFill rotWithShape="1">
          <a:blip r:embed="rId8">
            <a:alphaModFix/>
          </a:blip>
          <a:srcRect b="0" l="0" r="0" t="0"/>
          <a:stretch/>
        </p:blipFill>
        <p:spPr>
          <a:xfrm>
            <a:off x="7212788" y="857250"/>
            <a:ext cx="357188" cy="285750"/>
          </a:xfrm>
          <a:prstGeom prst="rect">
            <a:avLst/>
          </a:prstGeom>
          <a:noFill/>
          <a:ln>
            <a:noFill/>
          </a:ln>
        </p:spPr>
      </p:pic>
      <p:sp>
        <p:nvSpPr>
          <p:cNvPr id="1009" name="Google Shape;1009;p20"/>
          <p:cNvSpPr/>
          <p:nvPr/>
        </p:nvSpPr>
        <p:spPr>
          <a:xfrm>
            <a:off x="6296016" y="1257300"/>
            <a:ext cx="22623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Legacy System Integration</a:t>
            </a:r>
            <a:endParaRPr b="0" i="0" sz="1125" u="none" cap="none" strike="noStrike">
              <a:solidFill>
                <a:schemeClr val="dk1"/>
              </a:solidFill>
              <a:latin typeface="Calibri"/>
              <a:ea typeface="Calibri"/>
              <a:cs typeface="Calibri"/>
              <a:sym typeface="Calibri"/>
            </a:endParaRPr>
          </a:p>
        </p:txBody>
      </p:sp>
      <p:sp>
        <p:nvSpPr>
          <p:cNvPr id="1010" name="Google Shape;1010;p20"/>
          <p:cNvSpPr/>
          <p:nvPr/>
        </p:nvSpPr>
        <p:spPr>
          <a:xfrm>
            <a:off x="6296016" y="1585913"/>
            <a:ext cx="2262300" cy="493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Connect modern applications with older web-based systems that lack modern API interfaces.</a:t>
            </a:r>
            <a:endParaRPr b="0" i="0" sz="810" u="none" cap="none" strike="noStrike">
              <a:solidFill>
                <a:schemeClr val="dk1"/>
              </a:solidFill>
              <a:latin typeface="Calibri"/>
              <a:ea typeface="Calibri"/>
              <a:cs typeface="Calibri"/>
              <a:sym typeface="Calibri"/>
            </a:endParaRPr>
          </a:p>
        </p:txBody>
      </p:sp>
      <p:sp>
        <p:nvSpPr>
          <p:cNvPr id="1011" name="Google Shape;1011;p20"/>
          <p:cNvSpPr/>
          <p:nvPr/>
        </p:nvSpPr>
        <p:spPr>
          <a:xfrm>
            <a:off x="6296016" y="2193885"/>
            <a:ext cx="2190600" cy="9801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6410316" y="2308185"/>
            <a:ext cx="20337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Examples:</a:t>
            </a:r>
            <a:endParaRPr b="0" i="0" sz="720" u="none" cap="none" strike="noStrike">
              <a:solidFill>
                <a:schemeClr val="dk1"/>
              </a:solidFill>
              <a:latin typeface="Calibri"/>
              <a:ea typeface="Calibri"/>
              <a:cs typeface="Calibri"/>
              <a:sym typeface="Calibri"/>
            </a:endParaRPr>
          </a:p>
        </p:txBody>
      </p:sp>
      <p:pic>
        <p:nvPicPr>
          <p:cNvPr descr="preencoded.png" id="1013" name="Google Shape;1013;p20"/>
          <p:cNvPicPr preferRelativeResize="0"/>
          <p:nvPr/>
        </p:nvPicPr>
        <p:blipFill rotWithShape="1">
          <a:blip r:embed="rId9">
            <a:alphaModFix/>
          </a:blip>
          <a:srcRect b="0" l="0" r="0" t="0"/>
          <a:stretch/>
        </p:blipFill>
        <p:spPr>
          <a:xfrm>
            <a:off x="6410316" y="2561062"/>
            <a:ext cx="67866" cy="68591"/>
          </a:xfrm>
          <a:prstGeom prst="rect">
            <a:avLst/>
          </a:prstGeom>
          <a:noFill/>
          <a:ln>
            <a:noFill/>
          </a:ln>
        </p:spPr>
      </p:pic>
      <p:sp>
        <p:nvSpPr>
          <p:cNvPr id="1014" name="Google Shape;1014;p20"/>
          <p:cNvSpPr/>
          <p:nvPr/>
        </p:nvSpPr>
        <p:spPr>
          <a:xfrm>
            <a:off x="6535331" y="2531064"/>
            <a:ext cx="10242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ERP system automation</a:t>
            </a:r>
            <a:endParaRPr b="0" i="0" sz="675" u="none" cap="none" strike="noStrike">
              <a:solidFill>
                <a:schemeClr val="dk1"/>
              </a:solidFill>
              <a:latin typeface="Calibri"/>
              <a:ea typeface="Calibri"/>
              <a:cs typeface="Calibri"/>
              <a:sym typeface="Calibri"/>
            </a:endParaRPr>
          </a:p>
        </p:txBody>
      </p:sp>
      <p:pic>
        <p:nvPicPr>
          <p:cNvPr descr="preencoded.png" id="1015" name="Google Shape;1015;p20"/>
          <p:cNvPicPr preferRelativeResize="0"/>
          <p:nvPr/>
        </p:nvPicPr>
        <p:blipFill rotWithShape="1">
          <a:blip r:embed="rId9">
            <a:alphaModFix/>
          </a:blip>
          <a:srcRect b="0" l="0" r="0" t="0"/>
          <a:stretch/>
        </p:blipFill>
        <p:spPr>
          <a:xfrm>
            <a:off x="6410316" y="2746800"/>
            <a:ext cx="67866" cy="68591"/>
          </a:xfrm>
          <a:prstGeom prst="rect">
            <a:avLst/>
          </a:prstGeom>
          <a:noFill/>
          <a:ln>
            <a:noFill/>
          </a:ln>
        </p:spPr>
      </p:pic>
      <p:sp>
        <p:nvSpPr>
          <p:cNvPr id="1016" name="Google Shape;1016;p20"/>
          <p:cNvSpPr/>
          <p:nvPr/>
        </p:nvSpPr>
        <p:spPr>
          <a:xfrm>
            <a:off x="6535331" y="2716802"/>
            <a:ext cx="11343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Banking portal integration</a:t>
            </a:r>
            <a:endParaRPr b="0" i="0" sz="675" u="none" cap="none" strike="noStrike">
              <a:solidFill>
                <a:schemeClr val="dk1"/>
              </a:solidFill>
              <a:latin typeface="Calibri"/>
              <a:ea typeface="Calibri"/>
              <a:cs typeface="Calibri"/>
              <a:sym typeface="Calibri"/>
            </a:endParaRPr>
          </a:p>
        </p:txBody>
      </p:sp>
      <p:pic>
        <p:nvPicPr>
          <p:cNvPr descr="preencoded.png" id="1017" name="Google Shape;1017;p20"/>
          <p:cNvPicPr preferRelativeResize="0"/>
          <p:nvPr/>
        </p:nvPicPr>
        <p:blipFill rotWithShape="1">
          <a:blip r:embed="rId9">
            <a:alphaModFix/>
          </a:blip>
          <a:srcRect b="0" l="0" r="0" t="0"/>
          <a:stretch/>
        </p:blipFill>
        <p:spPr>
          <a:xfrm>
            <a:off x="6410316" y="2932537"/>
            <a:ext cx="67866" cy="68591"/>
          </a:xfrm>
          <a:prstGeom prst="rect">
            <a:avLst/>
          </a:prstGeom>
          <a:noFill/>
          <a:ln>
            <a:noFill/>
          </a:ln>
        </p:spPr>
      </p:pic>
      <p:sp>
        <p:nvSpPr>
          <p:cNvPr id="1018" name="Google Shape;1018;p20"/>
          <p:cNvSpPr/>
          <p:nvPr/>
        </p:nvSpPr>
        <p:spPr>
          <a:xfrm>
            <a:off x="6535331" y="2902539"/>
            <a:ext cx="13206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Healthcare system connectivity</a:t>
            </a:r>
            <a:endParaRPr b="0" i="0" sz="675" u="none" cap="none" strike="noStrike">
              <a:solidFill>
                <a:schemeClr val="dk1"/>
              </a:solidFill>
              <a:latin typeface="Calibri"/>
              <a:ea typeface="Calibri"/>
              <a:cs typeface="Calibri"/>
              <a:sym typeface="Calibri"/>
            </a:endParaRPr>
          </a:p>
        </p:txBody>
      </p:sp>
      <p:sp>
        <p:nvSpPr>
          <p:cNvPr id="1019" name="Google Shape;1019;p20"/>
          <p:cNvSpPr/>
          <p:nvPr/>
        </p:nvSpPr>
        <p:spPr>
          <a:xfrm>
            <a:off x="428625" y="3574052"/>
            <a:ext cx="2647800" cy="27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20" name="Google Shape;1020;p20"/>
          <p:cNvPicPr preferRelativeResize="0"/>
          <p:nvPr/>
        </p:nvPicPr>
        <p:blipFill rotWithShape="1">
          <a:blip r:embed="rId10">
            <a:alphaModFix/>
          </a:blip>
          <a:srcRect b="0" l="0" r="0" t="0"/>
          <a:stretch/>
        </p:blipFill>
        <p:spPr>
          <a:xfrm>
            <a:off x="1609716" y="3802652"/>
            <a:ext cx="285750" cy="285750"/>
          </a:xfrm>
          <a:prstGeom prst="rect">
            <a:avLst/>
          </a:prstGeom>
          <a:noFill/>
          <a:ln>
            <a:noFill/>
          </a:ln>
        </p:spPr>
      </p:pic>
      <p:sp>
        <p:nvSpPr>
          <p:cNvPr id="1021" name="Google Shape;1021;p20"/>
          <p:cNvSpPr/>
          <p:nvPr/>
        </p:nvSpPr>
        <p:spPr>
          <a:xfrm>
            <a:off x="657225" y="4202702"/>
            <a:ext cx="22623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Website Monitoring</a:t>
            </a:r>
            <a:endParaRPr b="0" i="0" sz="1125" u="none" cap="none" strike="noStrike">
              <a:solidFill>
                <a:schemeClr val="dk1"/>
              </a:solidFill>
              <a:latin typeface="Calibri"/>
              <a:ea typeface="Calibri"/>
              <a:cs typeface="Calibri"/>
              <a:sym typeface="Calibri"/>
            </a:endParaRPr>
          </a:p>
        </p:txBody>
      </p:sp>
      <p:sp>
        <p:nvSpPr>
          <p:cNvPr id="1022" name="Google Shape;1022;p20"/>
          <p:cNvSpPr/>
          <p:nvPr/>
        </p:nvSpPr>
        <p:spPr>
          <a:xfrm>
            <a:off x="657225" y="4531314"/>
            <a:ext cx="2262300" cy="493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Monitor website changes, performance metrics, and availability through automated interactions.</a:t>
            </a:r>
            <a:endParaRPr b="0" i="0" sz="810" u="none" cap="none" strike="noStrike">
              <a:solidFill>
                <a:schemeClr val="dk1"/>
              </a:solidFill>
              <a:latin typeface="Calibri"/>
              <a:ea typeface="Calibri"/>
              <a:cs typeface="Calibri"/>
              <a:sym typeface="Calibri"/>
            </a:endParaRPr>
          </a:p>
        </p:txBody>
      </p:sp>
      <p:sp>
        <p:nvSpPr>
          <p:cNvPr id="1023" name="Google Shape;1023;p20"/>
          <p:cNvSpPr/>
          <p:nvPr/>
        </p:nvSpPr>
        <p:spPr>
          <a:xfrm>
            <a:off x="657225" y="5139286"/>
            <a:ext cx="2190600" cy="9801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771525" y="5253586"/>
            <a:ext cx="20337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Examples:</a:t>
            </a:r>
            <a:endParaRPr b="0" i="0" sz="720" u="none" cap="none" strike="noStrike">
              <a:solidFill>
                <a:schemeClr val="dk1"/>
              </a:solidFill>
              <a:latin typeface="Calibri"/>
              <a:ea typeface="Calibri"/>
              <a:cs typeface="Calibri"/>
              <a:sym typeface="Calibri"/>
            </a:endParaRPr>
          </a:p>
        </p:txBody>
      </p:sp>
      <p:pic>
        <p:nvPicPr>
          <p:cNvPr descr="preencoded.png" id="1025" name="Google Shape;1025;p20"/>
          <p:cNvPicPr preferRelativeResize="0"/>
          <p:nvPr/>
        </p:nvPicPr>
        <p:blipFill rotWithShape="1">
          <a:blip r:embed="rId11">
            <a:alphaModFix/>
          </a:blip>
          <a:srcRect b="0" l="0" r="0" t="0"/>
          <a:stretch/>
        </p:blipFill>
        <p:spPr>
          <a:xfrm>
            <a:off x="771525" y="5506464"/>
            <a:ext cx="67866" cy="68591"/>
          </a:xfrm>
          <a:prstGeom prst="rect">
            <a:avLst/>
          </a:prstGeom>
          <a:noFill/>
          <a:ln>
            <a:noFill/>
          </a:ln>
        </p:spPr>
      </p:pic>
      <p:sp>
        <p:nvSpPr>
          <p:cNvPr id="1026" name="Google Shape;1026;p20"/>
          <p:cNvSpPr/>
          <p:nvPr/>
        </p:nvSpPr>
        <p:spPr>
          <a:xfrm>
            <a:off x="896541" y="5476466"/>
            <a:ext cx="11139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Content change detection</a:t>
            </a:r>
            <a:endParaRPr b="0" i="0" sz="675" u="none" cap="none" strike="noStrike">
              <a:solidFill>
                <a:schemeClr val="dk1"/>
              </a:solidFill>
              <a:latin typeface="Calibri"/>
              <a:ea typeface="Calibri"/>
              <a:cs typeface="Calibri"/>
              <a:sym typeface="Calibri"/>
            </a:endParaRPr>
          </a:p>
        </p:txBody>
      </p:sp>
      <p:pic>
        <p:nvPicPr>
          <p:cNvPr descr="preencoded.png" id="1027" name="Google Shape;1027;p20"/>
          <p:cNvPicPr preferRelativeResize="0"/>
          <p:nvPr/>
        </p:nvPicPr>
        <p:blipFill rotWithShape="1">
          <a:blip r:embed="rId11">
            <a:alphaModFix/>
          </a:blip>
          <a:srcRect b="0" l="0" r="0" t="0"/>
          <a:stretch/>
        </p:blipFill>
        <p:spPr>
          <a:xfrm>
            <a:off x="771525" y="5692201"/>
            <a:ext cx="67866" cy="68591"/>
          </a:xfrm>
          <a:prstGeom prst="rect">
            <a:avLst/>
          </a:prstGeom>
          <a:noFill/>
          <a:ln>
            <a:noFill/>
          </a:ln>
        </p:spPr>
      </p:pic>
      <p:sp>
        <p:nvSpPr>
          <p:cNvPr id="1028" name="Google Shape;1028;p20"/>
          <p:cNvSpPr/>
          <p:nvPr/>
        </p:nvSpPr>
        <p:spPr>
          <a:xfrm>
            <a:off x="896541" y="5662203"/>
            <a:ext cx="12021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Performance benchmarking</a:t>
            </a:r>
            <a:endParaRPr b="0" i="0" sz="675" u="none" cap="none" strike="noStrike">
              <a:solidFill>
                <a:schemeClr val="dk1"/>
              </a:solidFill>
              <a:latin typeface="Calibri"/>
              <a:ea typeface="Calibri"/>
              <a:cs typeface="Calibri"/>
              <a:sym typeface="Calibri"/>
            </a:endParaRPr>
          </a:p>
        </p:txBody>
      </p:sp>
      <p:pic>
        <p:nvPicPr>
          <p:cNvPr descr="preencoded.png" id="1029" name="Google Shape;1029;p20"/>
          <p:cNvPicPr preferRelativeResize="0"/>
          <p:nvPr/>
        </p:nvPicPr>
        <p:blipFill rotWithShape="1">
          <a:blip r:embed="rId11">
            <a:alphaModFix/>
          </a:blip>
          <a:srcRect b="0" l="0" r="0" t="0"/>
          <a:stretch/>
        </p:blipFill>
        <p:spPr>
          <a:xfrm>
            <a:off x="771525" y="5877939"/>
            <a:ext cx="67866" cy="68591"/>
          </a:xfrm>
          <a:prstGeom prst="rect">
            <a:avLst/>
          </a:prstGeom>
          <a:noFill/>
          <a:ln>
            <a:noFill/>
          </a:ln>
        </p:spPr>
      </p:pic>
      <p:sp>
        <p:nvSpPr>
          <p:cNvPr id="1030" name="Google Shape;1030;p20"/>
          <p:cNvSpPr/>
          <p:nvPr/>
        </p:nvSpPr>
        <p:spPr>
          <a:xfrm>
            <a:off x="896541" y="5847941"/>
            <a:ext cx="8439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Uptime monitoring</a:t>
            </a:r>
            <a:endParaRPr b="0" i="0" sz="675" u="none" cap="none" strike="noStrike">
              <a:solidFill>
                <a:schemeClr val="dk1"/>
              </a:solidFill>
              <a:latin typeface="Calibri"/>
              <a:ea typeface="Calibri"/>
              <a:cs typeface="Calibri"/>
              <a:sym typeface="Calibri"/>
            </a:endParaRPr>
          </a:p>
        </p:txBody>
      </p:sp>
      <p:sp>
        <p:nvSpPr>
          <p:cNvPr id="1031" name="Google Shape;1031;p20"/>
          <p:cNvSpPr/>
          <p:nvPr/>
        </p:nvSpPr>
        <p:spPr>
          <a:xfrm>
            <a:off x="3248006" y="3574052"/>
            <a:ext cx="2648100" cy="27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32" name="Google Shape;1032;p20"/>
          <p:cNvPicPr preferRelativeResize="0"/>
          <p:nvPr/>
        </p:nvPicPr>
        <p:blipFill rotWithShape="1">
          <a:blip r:embed="rId12">
            <a:alphaModFix/>
          </a:blip>
          <a:srcRect b="0" l="0" r="0" t="0"/>
          <a:stretch/>
        </p:blipFill>
        <p:spPr>
          <a:xfrm>
            <a:off x="4429097" y="3802652"/>
            <a:ext cx="285750" cy="285750"/>
          </a:xfrm>
          <a:prstGeom prst="rect">
            <a:avLst/>
          </a:prstGeom>
          <a:noFill/>
          <a:ln>
            <a:noFill/>
          </a:ln>
        </p:spPr>
      </p:pic>
      <p:sp>
        <p:nvSpPr>
          <p:cNvPr id="1033" name="Google Shape;1033;p20"/>
          <p:cNvSpPr/>
          <p:nvPr/>
        </p:nvSpPr>
        <p:spPr>
          <a:xfrm>
            <a:off x="3476606" y="4202702"/>
            <a:ext cx="22623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Automated Testing</a:t>
            </a:r>
            <a:endParaRPr b="0" i="0" sz="1125" u="none" cap="none" strike="noStrike">
              <a:solidFill>
                <a:schemeClr val="dk1"/>
              </a:solidFill>
              <a:latin typeface="Calibri"/>
              <a:ea typeface="Calibri"/>
              <a:cs typeface="Calibri"/>
              <a:sym typeface="Calibri"/>
            </a:endParaRPr>
          </a:p>
        </p:txBody>
      </p:sp>
      <p:sp>
        <p:nvSpPr>
          <p:cNvPr id="1034" name="Google Shape;1034;p20"/>
          <p:cNvSpPr/>
          <p:nvPr/>
        </p:nvSpPr>
        <p:spPr>
          <a:xfrm>
            <a:off x="3476606" y="4531314"/>
            <a:ext cx="2262300" cy="493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Perform comprehensive testing of web applications through programmatic user interaction simulation.</a:t>
            </a:r>
            <a:endParaRPr b="0" i="0" sz="810" u="none" cap="none" strike="noStrike">
              <a:solidFill>
                <a:schemeClr val="dk1"/>
              </a:solidFill>
              <a:latin typeface="Calibri"/>
              <a:ea typeface="Calibri"/>
              <a:cs typeface="Calibri"/>
              <a:sym typeface="Calibri"/>
            </a:endParaRPr>
          </a:p>
        </p:txBody>
      </p:sp>
      <p:sp>
        <p:nvSpPr>
          <p:cNvPr id="1035" name="Google Shape;1035;p20"/>
          <p:cNvSpPr/>
          <p:nvPr/>
        </p:nvSpPr>
        <p:spPr>
          <a:xfrm>
            <a:off x="3476606" y="5139286"/>
            <a:ext cx="2190900" cy="9801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3590906" y="5253586"/>
            <a:ext cx="20337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Examples:</a:t>
            </a:r>
            <a:endParaRPr b="0" i="0" sz="720" u="none" cap="none" strike="noStrike">
              <a:solidFill>
                <a:schemeClr val="dk1"/>
              </a:solidFill>
              <a:latin typeface="Calibri"/>
              <a:ea typeface="Calibri"/>
              <a:cs typeface="Calibri"/>
              <a:sym typeface="Calibri"/>
            </a:endParaRPr>
          </a:p>
        </p:txBody>
      </p:sp>
      <p:pic>
        <p:nvPicPr>
          <p:cNvPr descr="preencoded.png" id="1037" name="Google Shape;1037;p20"/>
          <p:cNvPicPr preferRelativeResize="0"/>
          <p:nvPr/>
        </p:nvPicPr>
        <p:blipFill rotWithShape="1">
          <a:blip r:embed="rId13">
            <a:alphaModFix/>
          </a:blip>
          <a:srcRect b="0" l="0" r="0" t="0"/>
          <a:stretch/>
        </p:blipFill>
        <p:spPr>
          <a:xfrm>
            <a:off x="3590906" y="5506464"/>
            <a:ext cx="67866" cy="68591"/>
          </a:xfrm>
          <a:prstGeom prst="rect">
            <a:avLst/>
          </a:prstGeom>
          <a:noFill/>
          <a:ln>
            <a:noFill/>
          </a:ln>
        </p:spPr>
      </p:pic>
      <p:sp>
        <p:nvSpPr>
          <p:cNvPr id="1038" name="Google Shape;1038;p20"/>
          <p:cNvSpPr/>
          <p:nvPr/>
        </p:nvSpPr>
        <p:spPr>
          <a:xfrm>
            <a:off x="3715922" y="5476466"/>
            <a:ext cx="8184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End-to-end testing</a:t>
            </a:r>
            <a:endParaRPr b="0" i="0" sz="675" u="none" cap="none" strike="noStrike">
              <a:solidFill>
                <a:schemeClr val="dk1"/>
              </a:solidFill>
              <a:latin typeface="Calibri"/>
              <a:ea typeface="Calibri"/>
              <a:cs typeface="Calibri"/>
              <a:sym typeface="Calibri"/>
            </a:endParaRPr>
          </a:p>
        </p:txBody>
      </p:sp>
      <p:pic>
        <p:nvPicPr>
          <p:cNvPr descr="preencoded.png" id="1039" name="Google Shape;1039;p20"/>
          <p:cNvPicPr preferRelativeResize="0"/>
          <p:nvPr/>
        </p:nvPicPr>
        <p:blipFill rotWithShape="1">
          <a:blip r:embed="rId13">
            <a:alphaModFix/>
          </a:blip>
          <a:srcRect b="0" l="0" r="0" t="0"/>
          <a:stretch/>
        </p:blipFill>
        <p:spPr>
          <a:xfrm>
            <a:off x="3590906" y="5692201"/>
            <a:ext cx="67866" cy="68591"/>
          </a:xfrm>
          <a:prstGeom prst="rect">
            <a:avLst/>
          </a:prstGeom>
          <a:noFill/>
          <a:ln>
            <a:noFill/>
          </a:ln>
        </p:spPr>
      </p:pic>
      <p:sp>
        <p:nvSpPr>
          <p:cNvPr id="1040" name="Google Shape;1040;p20"/>
          <p:cNvSpPr/>
          <p:nvPr/>
        </p:nvSpPr>
        <p:spPr>
          <a:xfrm>
            <a:off x="3715922" y="5662203"/>
            <a:ext cx="10038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User journey validation</a:t>
            </a:r>
            <a:endParaRPr b="0" i="0" sz="675" u="none" cap="none" strike="noStrike">
              <a:solidFill>
                <a:schemeClr val="dk1"/>
              </a:solidFill>
              <a:latin typeface="Calibri"/>
              <a:ea typeface="Calibri"/>
              <a:cs typeface="Calibri"/>
              <a:sym typeface="Calibri"/>
            </a:endParaRPr>
          </a:p>
        </p:txBody>
      </p:sp>
      <p:pic>
        <p:nvPicPr>
          <p:cNvPr descr="preencoded.png" id="1041" name="Google Shape;1041;p20"/>
          <p:cNvPicPr preferRelativeResize="0"/>
          <p:nvPr/>
        </p:nvPicPr>
        <p:blipFill rotWithShape="1">
          <a:blip r:embed="rId13">
            <a:alphaModFix/>
          </a:blip>
          <a:srcRect b="0" l="0" r="0" t="0"/>
          <a:stretch/>
        </p:blipFill>
        <p:spPr>
          <a:xfrm>
            <a:off x="3590906" y="5877939"/>
            <a:ext cx="67866" cy="68591"/>
          </a:xfrm>
          <a:prstGeom prst="rect">
            <a:avLst/>
          </a:prstGeom>
          <a:noFill/>
          <a:ln>
            <a:noFill/>
          </a:ln>
        </p:spPr>
      </p:pic>
      <p:sp>
        <p:nvSpPr>
          <p:cNvPr id="1042" name="Google Shape;1042;p20"/>
          <p:cNvSpPr/>
          <p:nvPr/>
        </p:nvSpPr>
        <p:spPr>
          <a:xfrm>
            <a:off x="3715922" y="5847941"/>
            <a:ext cx="8184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Regression testing</a:t>
            </a:r>
            <a:endParaRPr b="0" i="0" sz="675" u="none" cap="none" strike="noStrike">
              <a:solidFill>
                <a:schemeClr val="dk1"/>
              </a:solidFill>
              <a:latin typeface="Calibri"/>
              <a:ea typeface="Calibri"/>
              <a:cs typeface="Calibri"/>
              <a:sym typeface="Calibri"/>
            </a:endParaRPr>
          </a:p>
        </p:txBody>
      </p:sp>
      <p:sp>
        <p:nvSpPr>
          <p:cNvPr id="1043" name="Google Shape;1043;p20"/>
          <p:cNvSpPr/>
          <p:nvPr/>
        </p:nvSpPr>
        <p:spPr>
          <a:xfrm>
            <a:off x="6067416" y="3574052"/>
            <a:ext cx="2647800" cy="27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44" name="Google Shape;1044;p20"/>
          <p:cNvPicPr preferRelativeResize="0"/>
          <p:nvPr/>
        </p:nvPicPr>
        <p:blipFill rotWithShape="1">
          <a:blip r:embed="rId14">
            <a:alphaModFix/>
          </a:blip>
          <a:srcRect b="0" l="0" r="0" t="0"/>
          <a:stretch/>
        </p:blipFill>
        <p:spPr>
          <a:xfrm>
            <a:off x="7230647" y="3802652"/>
            <a:ext cx="321469" cy="285750"/>
          </a:xfrm>
          <a:prstGeom prst="rect">
            <a:avLst/>
          </a:prstGeom>
          <a:noFill/>
          <a:ln>
            <a:noFill/>
          </a:ln>
        </p:spPr>
      </p:pic>
      <p:sp>
        <p:nvSpPr>
          <p:cNvPr id="1045" name="Google Shape;1045;p20"/>
          <p:cNvSpPr/>
          <p:nvPr/>
        </p:nvSpPr>
        <p:spPr>
          <a:xfrm>
            <a:off x="6296016" y="4202702"/>
            <a:ext cx="2262300" cy="214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Workflow Automation</a:t>
            </a:r>
            <a:endParaRPr b="0" i="0" sz="1125" u="none" cap="none" strike="noStrike">
              <a:solidFill>
                <a:schemeClr val="dk1"/>
              </a:solidFill>
              <a:latin typeface="Calibri"/>
              <a:ea typeface="Calibri"/>
              <a:cs typeface="Calibri"/>
              <a:sym typeface="Calibri"/>
            </a:endParaRPr>
          </a:p>
        </p:txBody>
      </p:sp>
      <p:sp>
        <p:nvSpPr>
          <p:cNvPr id="1046" name="Google Shape;1046;p20"/>
          <p:cNvSpPr/>
          <p:nvPr/>
        </p:nvSpPr>
        <p:spPr>
          <a:xfrm>
            <a:off x="6296016" y="4531314"/>
            <a:ext cx="2262300" cy="493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Integrate web-based tasks into larger automated workflows and business process automation.</a:t>
            </a:r>
            <a:endParaRPr b="0" i="0" sz="810" u="none" cap="none" strike="noStrike">
              <a:solidFill>
                <a:schemeClr val="dk1"/>
              </a:solidFill>
              <a:latin typeface="Calibri"/>
              <a:ea typeface="Calibri"/>
              <a:cs typeface="Calibri"/>
              <a:sym typeface="Calibri"/>
            </a:endParaRPr>
          </a:p>
        </p:txBody>
      </p:sp>
      <p:sp>
        <p:nvSpPr>
          <p:cNvPr id="1047" name="Google Shape;1047;p20"/>
          <p:cNvSpPr/>
          <p:nvPr/>
        </p:nvSpPr>
        <p:spPr>
          <a:xfrm>
            <a:off x="6296016" y="5139286"/>
            <a:ext cx="2190600" cy="9801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6410316" y="5253586"/>
            <a:ext cx="2033700" cy="13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720"/>
              <a:buFont typeface="Noto Sans"/>
              <a:buNone/>
            </a:pPr>
            <a:r>
              <a:rPr b="1" i="0" lang="en-US" sz="720" u="none" cap="none" strike="noStrike">
                <a:solidFill>
                  <a:srgbClr val="2D3748"/>
                </a:solidFill>
                <a:latin typeface="Noto Sans"/>
                <a:ea typeface="Noto Sans"/>
                <a:cs typeface="Noto Sans"/>
                <a:sym typeface="Noto Sans"/>
              </a:rPr>
              <a:t>Examples:</a:t>
            </a:r>
            <a:endParaRPr b="0" i="0" sz="720" u="none" cap="none" strike="noStrike">
              <a:solidFill>
                <a:schemeClr val="dk1"/>
              </a:solidFill>
              <a:latin typeface="Calibri"/>
              <a:ea typeface="Calibri"/>
              <a:cs typeface="Calibri"/>
              <a:sym typeface="Calibri"/>
            </a:endParaRPr>
          </a:p>
        </p:txBody>
      </p:sp>
      <p:pic>
        <p:nvPicPr>
          <p:cNvPr descr="preencoded.png" id="1049" name="Google Shape;1049;p20"/>
          <p:cNvPicPr preferRelativeResize="0"/>
          <p:nvPr/>
        </p:nvPicPr>
        <p:blipFill rotWithShape="1">
          <a:blip r:embed="rId15">
            <a:alphaModFix/>
          </a:blip>
          <a:srcRect b="0" l="0" r="0" t="0"/>
          <a:stretch/>
        </p:blipFill>
        <p:spPr>
          <a:xfrm>
            <a:off x="6410316" y="5506464"/>
            <a:ext cx="67866" cy="68591"/>
          </a:xfrm>
          <a:prstGeom prst="rect">
            <a:avLst/>
          </a:prstGeom>
          <a:noFill/>
          <a:ln>
            <a:noFill/>
          </a:ln>
        </p:spPr>
      </p:pic>
      <p:sp>
        <p:nvSpPr>
          <p:cNvPr id="1050" name="Google Shape;1050;p20"/>
          <p:cNvSpPr/>
          <p:nvPr/>
        </p:nvSpPr>
        <p:spPr>
          <a:xfrm>
            <a:off x="6535331" y="5476466"/>
            <a:ext cx="10590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Multi-platform data sync</a:t>
            </a:r>
            <a:endParaRPr b="0" i="0" sz="675" u="none" cap="none" strike="noStrike">
              <a:solidFill>
                <a:schemeClr val="dk1"/>
              </a:solidFill>
              <a:latin typeface="Calibri"/>
              <a:ea typeface="Calibri"/>
              <a:cs typeface="Calibri"/>
              <a:sym typeface="Calibri"/>
            </a:endParaRPr>
          </a:p>
        </p:txBody>
      </p:sp>
      <p:pic>
        <p:nvPicPr>
          <p:cNvPr descr="preencoded.png" id="1051" name="Google Shape;1051;p20"/>
          <p:cNvPicPr preferRelativeResize="0"/>
          <p:nvPr/>
        </p:nvPicPr>
        <p:blipFill rotWithShape="1">
          <a:blip r:embed="rId15">
            <a:alphaModFix/>
          </a:blip>
          <a:srcRect b="0" l="0" r="0" t="0"/>
          <a:stretch/>
        </p:blipFill>
        <p:spPr>
          <a:xfrm>
            <a:off x="6410316" y="5692201"/>
            <a:ext cx="67866" cy="68591"/>
          </a:xfrm>
          <a:prstGeom prst="rect">
            <a:avLst/>
          </a:prstGeom>
          <a:noFill/>
          <a:ln>
            <a:noFill/>
          </a:ln>
        </p:spPr>
      </p:pic>
      <p:sp>
        <p:nvSpPr>
          <p:cNvPr id="1052" name="Google Shape;1052;p20"/>
          <p:cNvSpPr/>
          <p:nvPr/>
        </p:nvSpPr>
        <p:spPr>
          <a:xfrm>
            <a:off x="6535331" y="5662203"/>
            <a:ext cx="11262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Cross-system notifications</a:t>
            </a:r>
            <a:endParaRPr b="0" i="0" sz="675" u="none" cap="none" strike="noStrike">
              <a:solidFill>
                <a:schemeClr val="dk1"/>
              </a:solidFill>
              <a:latin typeface="Calibri"/>
              <a:ea typeface="Calibri"/>
              <a:cs typeface="Calibri"/>
              <a:sym typeface="Calibri"/>
            </a:endParaRPr>
          </a:p>
        </p:txBody>
      </p:sp>
      <p:pic>
        <p:nvPicPr>
          <p:cNvPr descr="preencoded.png" id="1053" name="Google Shape;1053;p20"/>
          <p:cNvPicPr preferRelativeResize="0"/>
          <p:nvPr/>
        </p:nvPicPr>
        <p:blipFill rotWithShape="1">
          <a:blip r:embed="rId15">
            <a:alphaModFix/>
          </a:blip>
          <a:srcRect b="0" l="0" r="0" t="0"/>
          <a:stretch/>
        </p:blipFill>
        <p:spPr>
          <a:xfrm>
            <a:off x="6410316" y="5877939"/>
            <a:ext cx="67866" cy="68591"/>
          </a:xfrm>
          <a:prstGeom prst="rect">
            <a:avLst/>
          </a:prstGeom>
          <a:noFill/>
          <a:ln>
            <a:noFill/>
          </a:ln>
        </p:spPr>
      </p:pic>
      <p:sp>
        <p:nvSpPr>
          <p:cNvPr id="1054" name="Google Shape;1054;p20"/>
          <p:cNvSpPr/>
          <p:nvPr/>
        </p:nvSpPr>
        <p:spPr>
          <a:xfrm>
            <a:off x="6535331" y="5847941"/>
            <a:ext cx="925500" cy="12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Automated reporting</a:t>
            </a:r>
            <a:endParaRPr b="0" i="0" sz="675"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descr="preencoded.png" id="1060" name="Google Shape;1060;p21"/>
          <p:cNvPicPr preferRelativeResize="0"/>
          <p:nvPr/>
        </p:nvPicPr>
        <p:blipFill rotWithShape="1">
          <a:blip r:embed="rId3">
            <a:alphaModFix/>
          </a:blip>
          <a:srcRect b="0" l="0" r="0" t="0"/>
          <a:stretch/>
        </p:blipFill>
        <p:spPr>
          <a:xfrm>
            <a:off x="0" y="-457200"/>
            <a:ext cx="9144000" cy="5649310"/>
          </a:xfrm>
          <a:prstGeom prst="rect">
            <a:avLst/>
          </a:prstGeom>
          <a:noFill/>
          <a:ln>
            <a:noFill/>
          </a:ln>
        </p:spPr>
      </p:pic>
      <p:sp>
        <p:nvSpPr>
          <p:cNvPr id="1061" name="Google Shape;1061;p21"/>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Document Generation with AI</a:t>
            </a:r>
            <a:endParaRPr b="0" i="0" sz="2250" u="none" cap="none" strike="noStrike">
              <a:solidFill>
                <a:schemeClr val="dk1"/>
              </a:solidFill>
              <a:latin typeface="Calibri"/>
              <a:ea typeface="Calibri"/>
              <a:cs typeface="Calibri"/>
              <a:sym typeface="Calibri"/>
            </a:endParaRPr>
          </a:p>
        </p:txBody>
      </p:sp>
      <p:sp>
        <p:nvSpPr>
          <p:cNvPr id="1062" name="Google Shape;1062;p21"/>
          <p:cNvSpPr/>
          <p:nvPr/>
        </p:nvSpPr>
        <p:spPr>
          <a:xfrm>
            <a:off x="485775" y="628650"/>
            <a:ext cx="1957500" cy="120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3" name="Google Shape;1063;p21"/>
          <p:cNvPicPr preferRelativeResize="0"/>
          <p:nvPr/>
        </p:nvPicPr>
        <p:blipFill rotWithShape="1">
          <a:blip r:embed="rId4">
            <a:alphaModFix/>
          </a:blip>
          <a:srcRect b="0" l="0" r="0" t="0"/>
          <a:stretch/>
        </p:blipFill>
        <p:spPr>
          <a:xfrm>
            <a:off x="1378744" y="800100"/>
            <a:ext cx="171450" cy="228600"/>
          </a:xfrm>
          <a:prstGeom prst="rect">
            <a:avLst/>
          </a:prstGeom>
          <a:noFill/>
          <a:ln>
            <a:noFill/>
          </a:ln>
        </p:spPr>
      </p:pic>
      <p:sp>
        <p:nvSpPr>
          <p:cNvPr id="1064" name="Google Shape;1064;p21"/>
          <p:cNvSpPr/>
          <p:nvPr/>
        </p:nvSpPr>
        <p:spPr>
          <a:xfrm>
            <a:off x="657225" y="114300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Template-Based</a:t>
            </a:r>
            <a:endParaRPr b="0" i="0" sz="900" u="none" cap="none" strike="noStrike">
              <a:solidFill>
                <a:schemeClr val="dk1"/>
              </a:solidFill>
              <a:latin typeface="Calibri"/>
              <a:ea typeface="Calibri"/>
              <a:cs typeface="Calibri"/>
              <a:sym typeface="Calibri"/>
            </a:endParaRPr>
          </a:p>
        </p:txBody>
      </p:sp>
      <p:sp>
        <p:nvSpPr>
          <p:cNvPr id="1065" name="Google Shape;1065;p21"/>
          <p:cNvSpPr/>
          <p:nvPr/>
        </p:nvSpPr>
        <p:spPr>
          <a:xfrm>
            <a:off x="657225" y="1371600"/>
            <a:ext cx="1686000" cy="29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Static templates with variable substitution</a:t>
            </a:r>
            <a:endParaRPr b="0" i="0" sz="765" u="none" cap="none" strike="noStrike">
              <a:solidFill>
                <a:schemeClr val="dk1"/>
              </a:solidFill>
              <a:latin typeface="Calibri"/>
              <a:ea typeface="Calibri"/>
              <a:cs typeface="Calibri"/>
              <a:sym typeface="Calibri"/>
            </a:endParaRPr>
          </a:p>
        </p:txBody>
      </p:sp>
      <p:sp>
        <p:nvSpPr>
          <p:cNvPr id="1066" name="Google Shape;1066;p21"/>
          <p:cNvSpPr/>
          <p:nvPr/>
        </p:nvSpPr>
        <p:spPr>
          <a:xfrm>
            <a:off x="2557463" y="628650"/>
            <a:ext cx="1957500" cy="120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7" name="Google Shape;1067;p21"/>
          <p:cNvPicPr preferRelativeResize="0"/>
          <p:nvPr/>
        </p:nvPicPr>
        <p:blipFill rotWithShape="1">
          <a:blip r:embed="rId5">
            <a:alphaModFix/>
          </a:blip>
          <a:srcRect b="0" l="0" r="0" t="0"/>
          <a:stretch/>
        </p:blipFill>
        <p:spPr>
          <a:xfrm>
            <a:off x="3393281" y="800100"/>
            <a:ext cx="285750" cy="228600"/>
          </a:xfrm>
          <a:prstGeom prst="rect">
            <a:avLst/>
          </a:prstGeom>
          <a:noFill/>
          <a:ln>
            <a:noFill/>
          </a:ln>
        </p:spPr>
      </p:pic>
      <p:sp>
        <p:nvSpPr>
          <p:cNvPr id="1068" name="Google Shape;1068;p21"/>
          <p:cNvSpPr/>
          <p:nvPr/>
        </p:nvSpPr>
        <p:spPr>
          <a:xfrm>
            <a:off x="2728913" y="114300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Rule-Based</a:t>
            </a:r>
            <a:endParaRPr b="0" i="0" sz="900" u="none" cap="none" strike="noStrike">
              <a:solidFill>
                <a:schemeClr val="dk1"/>
              </a:solidFill>
              <a:latin typeface="Calibri"/>
              <a:ea typeface="Calibri"/>
              <a:cs typeface="Calibri"/>
              <a:sym typeface="Calibri"/>
            </a:endParaRPr>
          </a:p>
        </p:txBody>
      </p:sp>
      <p:sp>
        <p:nvSpPr>
          <p:cNvPr id="1069" name="Google Shape;1069;p21"/>
          <p:cNvSpPr/>
          <p:nvPr/>
        </p:nvSpPr>
        <p:spPr>
          <a:xfrm>
            <a:off x="2728913" y="1371600"/>
            <a:ext cx="1686000" cy="29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Conditional logic and business rules</a:t>
            </a:r>
            <a:endParaRPr b="0" i="0" sz="765" u="none" cap="none" strike="noStrike">
              <a:solidFill>
                <a:schemeClr val="dk1"/>
              </a:solidFill>
              <a:latin typeface="Calibri"/>
              <a:ea typeface="Calibri"/>
              <a:cs typeface="Calibri"/>
              <a:sym typeface="Calibri"/>
            </a:endParaRPr>
          </a:p>
        </p:txBody>
      </p:sp>
      <p:sp>
        <p:nvSpPr>
          <p:cNvPr id="1070" name="Google Shape;1070;p21"/>
          <p:cNvSpPr/>
          <p:nvPr/>
        </p:nvSpPr>
        <p:spPr>
          <a:xfrm>
            <a:off x="4629150" y="628650"/>
            <a:ext cx="1957500" cy="120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71" name="Google Shape;1071;p21"/>
          <p:cNvPicPr preferRelativeResize="0"/>
          <p:nvPr/>
        </p:nvPicPr>
        <p:blipFill rotWithShape="1">
          <a:blip r:embed="rId6">
            <a:alphaModFix/>
          </a:blip>
          <a:srcRect b="0" l="0" r="0" t="0"/>
          <a:stretch/>
        </p:blipFill>
        <p:spPr>
          <a:xfrm>
            <a:off x="5493544" y="800100"/>
            <a:ext cx="228600" cy="228600"/>
          </a:xfrm>
          <a:prstGeom prst="rect">
            <a:avLst/>
          </a:prstGeom>
          <a:noFill/>
          <a:ln>
            <a:noFill/>
          </a:ln>
        </p:spPr>
      </p:pic>
      <p:sp>
        <p:nvSpPr>
          <p:cNvPr id="1072" name="Google Shape;1072;p21"/>
          <p:cNvSpPr/>
          <p:nvPr/>
        </p:nvSpPr>
        <p:spPr>
          <a:xfrm>
            <a:off x="4800600" y="114300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AI-Powered</a:t>
            </a:r>
            <a:endParaRPr b="0" i="0" sz="900" u="none" cap="none" strike="noStrike">
              <a:solidFill>
                <a:schemeClr val="dk1"/>
              </a:solidFill>
              <a:latin typeface="Calibri"/>
              <a:ea typeface="Calibri"/>
              <a:cs typeface="Calibri"/>
              <a:sym typeface="Calibri"/>
            </a:endParaRPr>
          </a:p>
        </p:txBody>
      </p:sp>
      <p:sp>
        <p:nvSpPr>
          <p:cNvPr id="1073" name="Google Shape;1073;p21"/>
          <p:cNvSpPr/>
          <p:nvPr/>
        </p:nvSpPr>
        <p:spPr>
          <a:xfrm>
            <a:off x="4800600" y="1371600"/>
            <a:ext cx="1686000" cy="29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Dynamic content generation and adaptation</a:t>
            </a:r>
            <a:endParaRPr b="0" i="0" sz="765" u="none" cap="none" strike="noStrike">
              <a:solidFill>
                <a:schemeClr val="dk1"/>
              </a:solidFill>
              <a:latin typeface="Calibri"/>
              <a:ea typeface="Calibri"/>
              <a:cs typeface="Calibri"/>
              <a:sym typeface="Calibri"/>
            </a:endParaRPr>
          </a:p>
        </p:txBody>
      </p:sp>
      <p:sp>
        <p:nvSpPr>
          <p:cNvPr id="1074" name="Google Shape;1074;p21"/>
          <p:cNvSpPr/>
          <p:nvPr/>
        </p:nvSpPr>
        <p:spPr>
          <a:xfrm>
            <a:off x="6700838" y="628650"/>
            <a:ext cx="1957500" cy="120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75" name="Google Shape;1075;p21"/>
          <p:cNvPicPr preferRelativeResize="0"/>
          <p:nvPr/>
        </p:nvPicPr>
        <p:blipFill rotWithShape="1">
          <a:blip r:embed="rId7">
            <a:alphaModFix/>
          </a:blip>
          <a:srcRect b="0" l="0" r="0" t="0"/>
          <a:stretch/>
        </p:blipFill>
        <p:spPr>
          <a:xfrm>
            <a:off x="7565231" y="800100"/>
            <a:ext cx="228600" cy="228600"/>
          </a:xfrm>
          <a:prstGeom prst="rect">
            <a:avLst/>
          </a:prstGeom>
          <a:noFill/>
          <a:ln>
            <a:noFill/>
          </a:ln>
        </p:spPr>
      </p:pic>
      <p:sp>
        <p:nvSpPr>
          <p:cNvPr id="1076" name="Google Shape;1076;p21"/>
          <p:cNvSpPr/>
          <p:nvPr/>
        </p:nvSpPr>
        <p:spPr>
          <a:xfrm>
            <a:off x="6872288" y="1143000"/>
            <a:ext cx="1686000" cy="17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Intelligent</a:t>
            </a:r>
            <a:endParaRPr b="0" i="0" sz="900" u="none" cap="none" strike="noStrike">
              <a:solidFill>
                <a:schemeClr val="dk1"/>
              </a:solidFill>
              <a:latin typeface="Calibri"/>
              <a:ea typeface="Calibri"/>
              <a:cs typeface="Calibri"/>
              <a:sym typeface="Calibri"/>
            </a:endParaRPr>
          </a:p>
        </p:txBody>
      </p:sp>
      <p:sp>
        <p:nvSpPr>
          <p:cNvPr id="1077" name="Google Shape;1077;p21"/>
          <p:cNvSpPr/>
          <p:nvPr/>
        </p:nvSpPr>
        <p:spPr>
          <a:xfrm>
            <a:off x="6872288" y="1371600"/>
            <a:ext cx="1686000" cy="291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Context-aware, personalized documents</a:t>
            </a:r>
            <a:endParaRPr b="0" i="0" sz="765" u="none" cap="none" strike="noStrike">
              <a:solidFill>
                <a:schemeClr val="dk1"/>
              </a:solidFill>
              <a:latin typeface="Calibri"/>
              <a:ea typeface="Calibri"/>
              <a:cs typeface="Calibri"/>
              <a:sym typeface="Calibri"/>
            </a:endParaRPr>
          </a:p>
        </p:txBody>
      </p:sp>
      <p:sp>
        <p:nvSpPr>
          <p:cNvPr id="1078" name="Google Shape;1078;p21"/>
          <p:cNvSpPr/>
          <p:nvPr/>
        </p:nvSpPr>
        <p:spPr>
          <a:xfrm>
            <a:off x="428625" y="2063148"/>
            <a:ext cx="4029000" cy="270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79" name="Google Shape;1079;p21"/>
          <p:cNvPicPr preferRelativeResize="0"/>
          <p:nvPr/>
        </p:nvPicPr>
        <p:blipFill rotWithShape="1">
          <a:blip r:embed="rId8">
            <a:alphaModFix/>
          </a:blip>
          <a:srcRect b="0" l="0" r="0" t="0"/>
          <a:stretch/>
        </p:blipFill>
        <p:spPr>
          <a:xfrm>
            <a:off x="657225" y="2313180"/>
            <a:ext cx="214313" cy="171450"/>
          </a:xfrm>
          <a:prstGeom prst="rect">
            <a:avLst/>
          </a:prstGeom>
          <a:noFill/>
          <a:ln>
            <a:noFill/>
          </a:ln>
        </p:spPr>
      </p:pic>
      <p:sp>
        <p:nvSpPr>
          <p:cNvPr id="1080" name="Google Shape;1080;p21"/>
          <p:cNvSpPr/>
          <p:nvPr/>
        </p:nvSpPr>
        <p:spPr>
          <a:xfrm>
            <a:off x="985838" y="2291748"/>
            <a:ext cx="20883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Automated Content Creation</a:t>
            </a:r>
            <a:endParaRPr b="0" i="0" sz="1125" u="none" cap="none" strike="noStrike">
              <a:solidFill>
                <a:schemeClr val="dk1"/>
              </a:solidFill>
              <a:latin typeface="Calibri"/>
              <a:ea typeface="Calibri"/>
              <a:cs typeface="Calibri"/>
              <a:sym typeface="Calibri"/>
            </a:endParaRPr>
          </a:p>
        </p:txBody>
      </p:sp>
      <p:sp>
        <p:nvSpPr>
          <p:cNvPr id="1081" name="Google Shape;1081;p21"/>
          <p:cNvSpPr/>
          <p:nvPr/>
        </p:nvSpPr>
        <p:spPr>
          <a:xfrm>
            <a:off x="657225" y="2620361"/>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AI systems can generate comprehensive documents from minimal input, understanding context and requirements to produce relevant content.</a:t>
            </a:r>
            <a:endParaRPr b="0" i="0" sz="900" u="none" cap="none" strike="noStrike">
              <a:solidFill>
                <a:schemeClr val="dk1"/>
              </a:solidFill>
              <a:latin typeface="Calibri"/>
              <a:ea typeface="Calibri"/>
              <a:cs typeface="Calibri"/>
              <a:sym typeface="Calibri"/>
            </a:endParaRPr>
          </a:p>
        </p:txBody>
      </p:sp>
      <p:sp>
        <p:nvSpPr>
          <p:cNvPr id="1082" name="Google Shape;1082;p21"/>
          <p:cNvSpPr/>
          <p:nvPr/>
        </p:nvSpPr>
        <p:spPr>
          <a:xfrm>
            <a:off x="657225" y="3283251"/>
            <a:ext cx="35718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771525" y="3397551"/>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Capabilities:</a:t>
            </a:r>
            <a:endParaRPr b="0" i="0" sz="810" u="none" cap="none" strike="noStrike">
              <a:solidFill>
                <a:schemeClr val="dk1"/>
              </a:solidFill>
              <a:latin typeface="Calibri"/>
              <a:ea typeface="Calibri"/>
              <a:cs typeface="Calibri"/>
              <a:sym typeface="Calibri"/>
            </a:endParaRPr>
          </a:p>
        </p:txBody>
      </p:sp>
      <p:pic>
        <p:nvPicPr>
          <p:cNvPr descr="preencoded.png" id="1084" name="Google Shape;1084;p21"/>
          <p:cNvPicPr preferRelativeResize="0"/>
          <p:nvPr/>
        </p:nvPicPr>
        <p:blipFill rotWithShape="1">
          <a:blip r:embed="rId9">
            <a:alphaModFix/>
          </a:blip>
          <a:srcRect b="0" l="0" r="0" t="0"/>
          <a:stretch/>
        </p:blipFill>
        <p:spPr>
          <a:xfrm>
            <a:off x="771525" y="3670436"/>
            <a:ext cx="69652" cy="80004"/>
          </a:xfrm>
          <a:prstGeom prst="rect">
            <a:avLst/>
          </a:prstGeom>
          <a:noFill/>
          <a:ln>
            <a:noFill/>
          </a:ln>
        </p:spPr>
      </p:pic>
      <p:sp>
        <p:nvSpPr>
          <p:cNvPr id="1085" name="Google Shape;1085;p21"/>
          <p:cNvSpPr/>
          <p:nvPr/>
        </p:nvSpPr>
        <p:spPr>
          <a:xfrm>
            <a:off x="898327" y="3637564"/>
            <a:ext cx="13923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Natural language generation</a:t>
            </a:r>
            <a:endParaRPr b="0" i="0" sz="765" u="none" cap="none" strike="noStrike">
              <a:solidFill>
                <a:schemeClr val="dk1"/>
              </a:solidFill>
              <a:latin typeface="Calibri"/>
              <a:ea typeface="Calibri"/>
              <a:cs typeface="Calibri"/>
              <a:sym typeface="Calibri"/>
            </a:endParaRPr>
          </a:p>
        </p:txBody>
      </p:sp>
      <p:pic>
        <p:nvPicPr>
          <p:cNvPr descr="preencoded.png" id="1086" name="Google Shape;1086;p21"/>
          <p:cNvPicPr preferRelativeResize="0"/>
          <p:nvPr/>
        </p:nvPicPr>
        <p:blipFill rotWithShape="1">
          <a:blip r:embed="rId10">
            <a:alphaModFix/>
          </a:blip>
          <a:srcRect b="0" l="0" r="0" t="0"/>
          <a:stretch/>
        </p:blipFill>
        <p:spPr>
          <a:xfrm>
            <a:off x="771525" y="3873336"/>
            <a:ext cx="69652" cy="80004"/>
          </a:xfrm>
          <a:prstGeom prst="rect">
            <a:avLst/>
          </a:prstGeom>
          <a:noFill/>
          <a:ln>
            <a:noFill/>
          </a:ln>
        </p:spPr>
      </p:pic>
      <p:sp>
        <p:nvSpPr>
          <p:cNvPr id="1087" name="Google Shape;1087;p21"/>
          <p:cNvSpPr/>
          <p:nvPr/>
        </p:nvSpPr>
        <p:spPr>
          <a:xfrm>
            <a:off x="898327" y="3840463"/>
            <a:ext cx="18531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Multi-format output (PDF, Word, HTML)</a:t>
            </a:r>
            <a:endParaRPr b="0" i="0" sz="765" u="none" cap="none" strike="noStrike">
              <a:solidFill>
                <a:schemeClr val="dk1"/>
              </a:solidFill>
              <a:latin typeface="Calibri"/>
              <a:ea typeface="Calibri"/>
              <a:cs typeface="Calibri"/>
              <a:sym typeface="Calibri"/>
            </a:endParaRPr>
          </a:p>
        </p:txBody>
      </p:sp>
      <p:pic>
        <p:nvPicPr>
          <p:cNvPr descr="preencoded.png" id="1088" name="Google Shape;1088;p21"/>
          <p:cNvPicPr preferRelativeResize="0"/>
          <p:nvPr/>
        </p:nvPicPr>
        <p:blipFill rotWithShape="1">
          <a:blip r:embed="rId11">
            <a:alphaModFix/>
          </a:blip>
          <a:srcRect b="0" l="0" r="0" t="0"/>
          <a:stretch/>
        </p:blipFill>
        <p:spPr>
          <a:xfrm>
            <a:off x="771525" y="4076235"/>
            <a:ext cx="69652" cy="80004"/>
          </a:xfrm>
          <a:prstGeom prst="rect">
            <a:avLst/>
          </a:prstGeom>
          <a:noFill/>
          <a:ln>
            <a:noFill/>
          </a:ln>
        </p:spPr>
      </p:pic>
      <p:sp>
        <p:nvSpPr>
          <p:cNvPr id="1089" name="Google Shape;1089;p21"/>
          <p:cNvSpPr/>
          <p:nvPr/>
        </p:nvSpPr>
        <p:spPr>
          <a:xfrm>
            <a:off x="898327" y="4043363"/>
            <a:ext cx="1245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Style and tone adaptation</a:t>
            </a:r>
            <a:endParaRPr b="0" i="0" sz="765" u="none" cap="none" strike="noStrike">
              <a:solidFill>
                <a:schemeClr val="dk1"/>
              </a:solidFill>
              <a:latin typeface="Calibri"/>
              <a:ea typeface="Calibri"/>
              <a:cs typeface="Calibri"/>
              <a:sym typeface="Calibri"/>
            </a:endParaRPr>
          </a:p>
        </p:txBody>
      </p:sp>
      <p:pic>
        <p:nvPicPr>
          <p:cNvPr descr="preencoded.png" id="1090" name="Google Shape;1090;p21"/>
          <p:cNvPicPr preferRelativeResize="0"/>
          <p:nvPr/>
        </p:nvPicPr>
        <p:blipFill rotWithShape="1">
          <a:blip r:embed="rId12">
            <a:alphaModFix/>
          </a:blip>
          <a:srcRect b="0" l="0" r="0" t="0"/>
          <a:stretch/>
        </p:blipFill>
        <p:spPr>
          <a:xfrm>
            <a:off x="771525" y="4279134"/>
            <a:ext cx="69652" cy="80004"/>
          </a:xfrm>
          <a:prstGeom prst="rect">
            <a:avLst/>
          </a:prstGeom>
          <a:noFill/>
          <a:ln>
            <a:noFill/>
          </a:ln>
        </p:spPr>
      </p:pic>
      <p:sp>
        <p:nvSpPr>
          <p:cNvPr id="1091" name="Google Shape;1091;p21"/>
          <p:cNvSpPr/>
          <p:nvPr/>
        </p:nvSpPr>
        <p:spPr>
          <a:xfrm>
            <a:off x="898327" y="4246262"/>
            <a:ext cx="16074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Data integration and visualization</a:t>
            </a:r>
            <a:endParaRPr b="0" i="0" sz="765" u="none" cap="none" strike="noStrike">
              <a:solidFill>
                <a:schemeClr val="dk1"/>
              </a:solidFill>
              <a:latin typeface="Calibri"/>
              <a:ea typeface="Calibri"/>
              <a:cs typeface="Calibri"/>
              <a:sym typeface="Calibri"/>
            </a:endParaRPr>
          </a:p>
        </p:txBody>
      </p:sp>
      <p:sp>
        <p:nvSpPr>
          <p:cNvPr id="1092" name="Google Shape;1092;p21"/>
          <p:cNvSpPr/>
          <p:nvPr/>
        </p:nvSpPr>
        <p:spPr>
          <a:xfrm>
            <a:off x="4686300" y="2063148"/>
            <a:ext cx="4029000" cy="270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93" name="Google Shape;1093;p21"/>
          <p:cNvPicPr preferRelativeResize="0"/>
          <p:nvPr/>
        </p:nvPicPr>
        <p:blipFill rotWithShape="1">
          <a:blip r:embed="rId13">
            <a:alphaModFix/>
          </a:blip>
          <a:srcRect b="0" l="0" r="0" t="0"/>
          <a:stretch/>
        </p:blipFill>
        <p:spPr>
          <a:xfrm>
            <a:off x="4914900" y="2313180"/>
            <a:ext cx="171450" cy="171450"/>
          </a:xfrm>
          <a:prstGeom prst="rect">
            <a:avLst/>
          </a:prstGeom>
          <a:noFill/>
          <a:ln>
            <a:noFill/>
          </a:ln>
        </p:spPr>
      </p:pic>
      <p:sp>
        <p:nvSpPr>
          <p:cNvPr id="1094" name="Google Shape;1094;p21"/>
          <p:cNvSpPr/>
          <p:nvPr/>
        </p:nvSpPr>
        <p:spPr>
          <a:xfrm>
            <a:off x="5200650" y="2291748"/>
            <a:ext cx="14973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Dynamic Adaptation</a:t>
            </a:r>
            <a:endParaRPr b="0" i="0" sz="1125" u="none" cap="none" strike="noStrike">
              <a:solidFill>
                <a:schemeClr val="dk1"/>
              </a:solidFill>
              <a:latin typeface="Calibri"/>
              <a:ea typeface="Calibri"/>
              <a:cs typeface="Calibri"/>
              <a:sym typeface="Calibri"/>
            </a:endParaRPr>
          </a:p>
        </p:txBody>
      </p:sp>
      <p:sp>
        <p:nvSpPr>
          <p:cNvPr id="1095" name="Google Shape;1095;p21"/>
          <p:cNvSpPr/>
          <p:nvPr/>
        </p:nvSpPr>
        <p:spPr>
          <a:xfrm>
            <a:off x="4914900" y="2620361"/>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Modern AI document generation adapts content based on audience, purpose, and real-time data, ensuring relevance and accuracy.</a:t>
            </a:r>
            <a:endParaRPr b="0" i="0" sz="900" u="none" cap="none" strike="noStrike">
              <a:solidFill>
                <a:schemeClr val="dk1"/>
              </a:solidFill>
              <a:latin typeface="Calibri"/>
              <a:ea typeface="Calibri"/>
              <a:cs typeface="Calibri"/>
              <a:sym typeface="Calibri"/>
            </a:endParaRPr>
          </a:p>
        </p:txBody>
      </p:sp>
      <p:sp>
        <p:nvSpPr>
          <p:cNvPr id="1096" name="Google Shape;1096;p21"/>
          <p:cNvSpPr/>
          <p:nvPr/>
        </p:nvSpPr>
        <p:spPr>
          <a:xfrm>
            <a:off x="4914900" y="3283251"/>
            <a:ext cx="35718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1"/>
          <p:cNvSpPr/>
          <p:nvPr/>
        </p:nvSpPr>
        <p:spPr>
          <a:xfrm>
            <a:off x="5029200" y="3397551"/>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Capabilities:</a:t>
            </a:r>
            <a:endParaRPr b="0" i="0" sz="810" u="none" cap="none" strike="noStrike">
              <a:solidFill>
                <a:schemeClr val="dk1"/>
              </a:solidFill>
              <a:latin typeface="Calibri"/>
              <a:ea typeface="Calibri"/>
              <a:cs typeface="Calibri"/>
              <a:sym typeface="Calibri"/>
            </a:endParaRPr>
          </a:p>
        </p:txBody>
      </p:sp>
      <p:pic>
        <p:nvPicPr>
          <p:cNvPr descr="preencoded.png" id="1098" name="Google Shape;1098;p21"/>
          <p:cNvPicPr preferRelativeResize="0"/>
          <p:nvPr/>
        </p:nvPicPr>
        <p:blipFill rotWithShape="1">
          <a:blip r:embed="rId9">
            <a:alphaModFix/>
          </a:blip>
          <a:srcRect b="0" l="0" r="0" t="0"/>
          <a:stretch/>
        </p:blipFill>
        <p:spPr>
          <a:xfrm>
            <a:off x="5029200" y="3670436"/>
            <a:ext cx="69652" cy="80004"/>
          </a:xfrm>
          <a:prstGeom prst="rect">
            <a:avLst/>
          </a:prstGeom>
          <a:noFill/>
          <a:ln>
            <a:noFill/>
          </a:ln>
        </p:spPr>
      </p:pic>
      <p:sp>
        <p:nvSpPr>
          <p:cNvPr id="1099" name="Google Shape;1099;p21"/>
          <p:cNvSpPr/>
          <p:nvPr/>
        </p:nvSpPr>
        <p:spPr>
          <a:xfrm>
            <a:off x="5156002" y="3637564"/>
            <a:ext cx="15309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Audience-specific customization</a:t>
            </a:r>
            <a:endParaRPr b="0" i="0" sz="765" u="none" cap="none" strike="noStrike">
              <a:solidFill>
                <a:schemeClr val="dk1"/>
              </a:solidFill>
              <a:latin typeface="Calibri"/>
              <a:ea typeface="Calibri"/>
              <a:cs typeface="Calibri"/>
              <a:sym typeface="Calibri"/>
            </a:endParaRPr>
          </a:p>
        </p:txBody>
      </p:sp>
      <p:pic>
        <p:nvPicPr>
          <p:cNvPr descr="preencoded.png" id="1100" name="Google Shape;1100;p21"/>
          <p:cNvPicPr preferRelativeResize="0"/>
          <p:nvPr/>
        </p:nvPicPr>
        <p:blipFill rotWithShape="1">
          <a:blip r:embed="rId10">
            <a:alphaModFix/>
          </a:blip>
          <a:srcRect b="0" l="0" r="0" t="0"/>
          <a:stretch/>
        </p:blipFill>
        <p:spPr>
          <a:xfrm>
            <a:off x="5029200" y="3873336"/>
            <a:ext cx="69652" cy="80004"/>
          </a:xfrm>
          <a:prstGeom prst="rect">
            <a:avLst/>
          </a:prstGeom>
          <a:noFill/>
          <a:ln>
            <a:noFill/>
          </a:ln>
        </p:spPr>
      </p:pic>
      <p:sp>
        <p:nvSpPr>
          <p:cNvPr id="1101" name="Google Shape;1101;p21"/>
          <p:cNvSpPr/>
          <p:nvPr/>
        </p:nvSpPr>
        <p:spPr>
          <a:xfrm>
            <a:off x="5156002" y="3840463"/>
            <a:ext cx="13782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Real-time data incorporation</a:t>
            </a:r>
            <a:endParaRPr b="0" i="0" sz="765" u="none" cap="none" strike="noStrike">
              <a:solidFill>
                <a:schemeClr val="dk1"/>
              </a:solidFill>
              <a:latin typeface="Calibri"/>
              <a:ea typeface="Calibri"/>
              <a:cs typeface="Calibri"/>
              <a:sym typeface="Calibri"/>
            </a:endParaRPr>
          </a:p>
        </p:txBody>
      </p:sp>
      <p:pic>
        <p:nvPicPr>
          <p:cNvPr descr="preencoded.png" id="1102" name="Google Shape;1102;p21"/>
          <p:cNvPicPr preferRelativeResize="0"/>
          <p:nvPr/>
        </p:nvPicPr>
        <p:blipFill rotWithShape="1">
          <a:blip r:embed="rId11">
            <a:alphaModFix/>
          </a:blip>
          <a:srcRect b="0" l="0" r="0" t="0"/>
          <a:stretch/>
        </p:blipFill>
        <p:spPr>
          <a:xfrm>
            <a:off x="5029200" y="4076235"/>
            <a:ext cx="69652" cy="80004"/>
          </a:xfrm>
          <a:prstGeom prst="rect">
            <a:avLst/>
          </a:prstGeom>
          <a:noFill/>
          <a:ln>
            <a:noFill/>
          </a:ln>
        </p:spPr>
      </p:pic>
      <p:sp>
        <p:nvSpPr>
          <p:cNvPr id="1103" name="Google Shape;1103;p21"/>
          <p:cNvSpPr/>
          <p:nvPr/>
        </p:nvSpPr>
        <p:spPr>
          <a:xfrm>
            <a:off x="5156002" y="4043363"/>
            <a:ext cx="18174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Compliance and regulatory adherence</a:t>
            </a:r>
            <a:endParaRPr b="0" i="0" sz="765" u="none" cap="none" strike="noStrike">
              <a:solidFill>
                <a:schemeClr val="dk1"/>
              </a:solidFill>
              <a:latin typeface="Calibri"/>
              <a:ea typeface="Calibri"/>
              <a:cs typeface="Calibri"/>
              <a:sym typeface="Calibri"/>
            </a:endParaRPr>
          </a:p>
        </p:txBody>
      </p:sp>
      <p:pic>
        <p:nvPicPr>
          <p:cNvPr descr="preencoded.png" id="1104" name="Google Shape;1104;p21"/>
          <p:cNvPicPr preferRelativeResize="0"/>
          <p:nvPr/>
        </p:nvPicPr>
        <p:blipFill rotWithShape="1">
          <a:blip r:embed="rId12">
            <a:alphaModFix/>
          </a:blip>
          <a:srcRect b="0" l="0" r="0" t="0"/>
          <a:stretch/>
        </p:blipFill>
        <p:spPr>
          <a:xfrm>
            <a:off x="5029200" y="4279134"/>
            <a:ext cx="69652" cy="80004"/>
          </a:xfrm>
          <a:prstGeom prst="rect">
            <a:avLst/>
          </a:prstGeom>
          <a:noFill/>
          <a:ln>
            <a:noFill/>
          </a:ln>
        </p:spPr>
      </p:pic>
      <p:sp>
        <p:nvSpPr>
          <p:cNvPr id="1105" name="Google Shape;1105;p21"/>
          <p:cNvSpPr/>
          <p:nvPr/>
        </p:nvSpPr>
        <p:spPr>
          <a:xfrm>
            <a:off x="5156002" y="4246262"/>
            <a:ext cx="13566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Version control and tracking</a:t>
            </a:r>
            <a:endParaRPr b="0" i="0" sz="765" u="none" cap="none" strike="noStrike">
              <a:solidFill>
                <a:schemeClr val="dk1"/>
              </a:solidFill>
              <a:latin typeface="Calibri"/>
              <a:ea typeface="Calibri"/>
              <a:cs typeface="Calibri"/>
              <a:sym typeface="Calibri"/>
            </a:endParaRPr>
          </a:p>
        </p:txBody>
      </p:sp>
      <p:pic>
        <p:nvPicPr>
          <p:cNvPr descr="preencoded.png" id="1106" name="Google Shape;1106;p21"/>
          <p:cNvPicPr preferRelativeResize="0"/>
          <p:nvPr/>
        </p:nvPicPr>
        <p:blipFill rotWithShape="1">
          <a:blip r:embed="rId14">
            <a:alphaModFix/>
          </a:blip>
          <a:srcRect b="0" l="0" r="0" t="0"/>
          <a:stretch/>
        </p:blipFill>
        <p:spPr>
          <a:xfrm>
            <a:off x="2457450" y="1145874"/>
            <a:ext cx="150019" cy="171450"/>
          </a:xfrm>
          <a:prstGeom prst="rect">
            <a:avLst/>
          </a:prstGeom>
          <a:noFill/>
          <a:ln>
            <a:noFill/>
          </a:ln>
        </p:spPr>
      </p:pic>
      <p:pic>
        <p:nvPicPr>
          <p:cNvPr descr="preencoded.png" id="1107" name="Google Shape;1107;p21"/>
          <p:cNvPicPr preferRelativeResize="0"/>
          <p:nvPr/>
        </p:nvPicPr>
        <p:blipFill rotWithShape="1">
          <a:blip r:embed="rId14">
            <a:alphaModFix/>
          </a:blip>
          <a:srcRect b="0" l="0" r="0" t="0"/>
          <a:stretch/>
        </p:blipFill>
        <p:spPr>
          <a:xfrm>
            <a:off x="4529138" y="1145874"/>
            <a:ext cx="150019" cy="171450"/>
          </a:xfrm>
          <a:prstGeom prst="rect">
            <a:avLst/>
          </a:prstGeom>
          <a:noFill/>
          <a:ln>
            <a:noFill/>
          </a:ln>
        </p:spPr>
      </p:pic>
      <p:pic>
        <p:nvPicPr>
          <p:cNvPr descr="preencoded.png" id="1108" name="Google Shape;1108;p21"/>
          <p:cNvPicPr preferRelativeResize="0"/>
          <p:nvPr/>
        </p:nvPicPr>
        <p:blipFill rotWithShape="1">
          <a:blip r:embed="rId14">
            <a:alphaModFix/>
          </a:blip>
          <a:srcRect b="0" l="0" r="0" t="0"/>
          <a:stretch/>
        </p:blipFill>
        <p:spPr>
          <a:xfrm>
            <a:off x="6600825" y="1145874"/>
            <a:ext cx="150019" cy="17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descr="preencoded.png" id="1114" name="Google Shape;1114;p22"/>
          <p:cNvPicPr preferRelativeResize="0"/>
          <p:nvPr/>
        </p:nvPicPr>
        <p:blipFill rotWithShape="1">
          <a:blip r:embed="rId3">
            <a:alphaModFix/>
          </a:blip>
          <a:srcRect b="0" l="0" r="0" t="0"/>
          <a:stretch/>
        </p:blipFill>
        <p:spPr>
          <a:xfrm>
            <a:off x="0" y="0"/>
            <a:ext cx="9144000" cy="5480066"/>
          </a:xfrm>
          <a:prstGeom prst="rect">
            <a:avLst/>
          </a:prstGeom>
          <a:noFill/>
          <a:ln>
            <a:noFill/>
          </a:ln>
        </p:spPr>
      </p:pic>
      <p:sp>
        <p:nvSpPr>
          <p:cNvPr id="1115" name="Google Shape;1115;p22"/>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AI Calling: Interacting with External Systems</a:t>
            </a:r>
            <a:endParaRPr b="0" i="0" sz="2250" u="none" cap="none" strike="noStrike">
              <a:solidFill>
                <a:schemeClr val="dk1"/>
              </a:solidFill>
              <a:latin typeface="Calibri"/>
              <a:ea typeface="Calibri"/>
              <a:cs typeface="Calibri"/>
              <a:sym typeface="Calibri"/>
            </a:endParaRPr>
          </a:p>
        </p:txBody>
      </p:sp>
      <p:sp>
        <p:nvSpPr>
          <p:cNvPr id="1116" name="Google Shape;1116;p22"/>
          <p:cNvSpPr/>
          <p:nvPr/>
        </p:nvSpPr>
        <p:spPr>
          <a:xfrm>
            <a:off x="428625" y="1085850"/>
            <a:ext cx="8286750" cy="938957"/>
          </a:xfrm>
          <a:prstGeom prst="rect">
            <a:avLst/>
          </a:prstGeom>
          <a:solidFill>
            <a:srgbClr val="FFFFFF"/>
          </a:solidFill>
          <a:ln cap="flat" cmpd="sng" w="9525">
            <a:solidFill>
              <a:srgbClr val="667E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657225" y="1314450"/>
            <a:ext cx="7900988" cy="43889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080"/>
              <a:buFont typeface="Noto Sans"/>
              <a:buNone/>
            </a:pPr>
            <a:r>
              <a:rPr b="0" i="0" lang="en-US" sz="1080" u="none" cap="none" strike="noStrike">
                <a:solidFill>
                  <a:srgbClr val="2D3748"/>
                </a:solidFill>
                <a:latin typeface="Noto Sans"/>
                <a:ea typeface="Noto Sans"/>
                <a:cs typeface="Noto Sans"/>
                <a:sym typeface="Noto Sans"/>
              </a:rPr>
              <a:t>Intelligent tool-calling enables AI agents to seamlessly interact with external APIs, databases, and services, extending their capabilities beyond internal processing.</a:t>
            </a:r>
            <a:endParaRPr b="0" i="0" sz="1080" u="none" cap="none" strike="noStrike">
              <a:solidFill>
                <a:schemeClr val="dk1"/>
              </a:solidFill>
              <a:latin typeface="Calibri"/>
              <a:ea typeface="Calibri"/>
              <a:cs typeface="Calibri"/>
              <a:sym typeface="Calibri"/>
            </a:endParaRPr>
          </a:p>
        </p:txBody>
      </p:sp>
      <p:sp>
        <p:nvSpPr>
          <p:cNvPr id="1118" name="Google Shape;1118;p22"/>
          <p:cNvSpPr/>
          <p:nvPr/>
        </p:nvSpPr>
        <p:spPr>
          <a:xfrm>
            <a:off x="485775" y="2210544"/>
            <a:ext cx="1957388" cy="120589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19" name="Google Shape;1119;p22"/>
          <p:cNvPicPr preferRelativeResize="0"/>
          <p:nvPr/>
        </p:nvPicPr>
        <p:blipFill rotWithShape="1">
          <a:blip r:embed="rId4">
            <a:alphaModFix/>
          </a:blip>
          <a:srcRect b="0" l="0" r="0" t="0"/>
          <a:stretch/>
        </p:blipFill>
        <p:spPr>
          <a:xfrm>
            <a:off x="1350169" y="2381994"/>
            <a:ext cx="228600" cy="228600"/>
          </a:xfrm>
          <a:prstGeom prst="rect">
            <a:avLst/>
          </a:prstGeom>
          <a:noFill/>
          <a:ln>
            <a:noFill/>
          </a:ln>
        </p:spPr>
      </p:pic>
      <p:sp>
        <p:nvSpPr>
          <p:cNvPr id="1120" name="Google Shape;1120;p22"/>
          <p:cNvSpPr/>
          <p:nvPr/>
        </p:nvSpPr>
        <p:spPr>
          <a:xfrm>
            <a:off x="657225" y="2724894"/>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AI Agent</a:t>
            </a:r>
            <a:endParaRPr b="0" i="0" sz="900" u="none" cap="none" strike="noStrike">
              <a:solidFill>
                <a:schemeClr val="dk1"/>
              </a:solidFill>
              <a:latin typeface="Calibri"/>
              <a:ea typeface="Calibri"/>
              <a:cs typeface="Calibri"/>
              <a:sym typeface="Calibri"/>
            </a:endParaRPr>
          </a:p>
        </p:txBody>
      </p:sp>
      <p:sp>
        <p:nvSpPr>
          <p:cNvPr id="1121" name="Google Shape;1121;p22"/>
          <p:cNvSpPr/>
          <p:nvPr/>
        </p:nvSpPr>
        <p:spPr>
          <a:xfrm>
            <a:off x="657225" y="2953494"/>
            <a:ext cx="1685925" cy="291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Analyzes task and determines required tools</a:t>
            </a:r>
            <a:endParaRPr b="0" i="0" sz="765" u="none" cap="none" strike="noStrike">
              <a:solidFill>
                <a:schemeClr val="dk1"/>
              </a:solidFill>
              <a:latin typeface="Calibri"/>
              <a:ea typeface="Calibri"/>
              <a:cs typeface="Calibri"/>
              <a:sym typeface="Calibri"/>
            </a:endParaRPr>
          </a:p>
        </p:txBody>
      </p:sp>
      <p:sp>
        <p:nvSpPr>
          <p:cNvPr id="1122" name="Google Shape;1122;p22"/>
          <p:cNvSpPr/>
          <p:nvPr/>
        </p:nvSpPr>
        <p:spPr>
          <a:xfrm>
            <a:off x="2557463" y="2210544"/>
            <a:ext cx="1957388" cy="120589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23" name="Google Shape;1123;p22"/>
          <p:cNvPicPr preferRelativeResize="0"/>
          <p:nvPr/>
        </p:nvPicPr>
        <p:blipFill rotWithShape="1">
          <a:blip r:embed="rId5">
            <a:alphaModFix/>
          </a:blip>
          <a:srcRect b="0" l="0" r="0" t="0"/>
          <a:stretch/>
        </p:blipFill>
        <p:spPr>
          <a:xfrm>
            <a:off x="3421856" y="2381994"/>
            <a:ext cx="228600" cy="228600"/>
          </a:xfrm>
          <a:prstGeom prst="rect">
            <a:avLst/>
          </a:prstGeom>
          <a:noFill/>
          <a:ln>
            <a:noFill/>
          </a:ln>
        </p:spPr>
      </p:pic>
      <p:sp>
        <p:nvSpPr>
          <p:cNvPr id="1124" name="Google Shape;1124;p22"/>
          <p:cNvSpPr/>
          <p:nvPr/>
        </p:nvSpPr>
        <p:spPr>
          <a:xfrm>
            <a:off x="2728913" y="2724894"/>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Tool Selection</a:t>
            </a:r>
            <a:endParaRPr b="0" i="0" sz="900" u="none" cap="none" strike="noStrike">
              <a:solidFill>
                <a:schemeClr val="dk1"/>
              </a:solidFill>
              <a:latin typeface="Calibri"/>
              <a:ea typeface="Calibri"/>
              <a:cs typeface="Calibri"/>
              <a:sym typeface="Calibri"/>
            </a:endParaRPr>
          </a:p>
        </p:txBody>
      </p:sp>
      <p:sp>
        <p:nvSpPr>
          <p:cNvPr id="1125" name="Google Shape;1125;p22"/>
          <p:cNvSpPr/>
          <p:nvPr/>
        </p:nvSpPr>
        <p:spPr>
          <a:xfrm>
            <a:off x="2728913" y="2953494"/>
            <a:ext cx="1685925" cy="291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Chooses appropriate APIs and services</a:t>
            </a:r>
            <a:endParaRPr b="0" i="0" sz="765" u="none" cap="none" strike="noStrike">
              <a:solidFill>
                <a:schemeClr val="dk1"/>
              </a:solidFill>
              <a:latin typeface="Calibri"/>
              <a:ea typeface="Calibri"/>
              <a:cs typeface="Calibri"/>
              <a:sym typeface="Calibri"/>
            </a:endParaRPr>
          </a:p>
        </p:txBody>
      </p:sp>
      <p:sp>
        <p:nvSpPr>
          <p:cNvPr id="1126" name="Google Shape;1126;p22"/>
          <p:cNvSpPr/>
          <p:nvPr/>
        </p:nvSpPr>
        <p:spPr>
          <a:xfrm>
            <a:off x="4629150" y="2210544"/>
            <a:ext cx="1957388" cy="120589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27" name="Google Shape;1127;p22"/>
          <p:cNvPicPr preferRelativeResize="0"/>
          <p:nvPr/>
        </p:nvPicPr>
        <p:blipFill rotWithShape="1">
          <a:blip r:embed="rId6">
            <a:alphaModFix/>
          </a:blip>
          <a:srcRect b="0" l="0" r="0" t="0"/>
          <a:stretch/>
        </p:blipFill>
        <p:spPr>
          <a:xfrm>
            <a:off x="5493544" y="2381994"/>
            <a:ext cx="228600" cy="228600"/>
          </a:xfrm>
          <a:prstGeom prst="rect">
            <a:avLst/>
          </a:prstGeom>
          <a:noFill/>
          <a:ln>
            <a:noFill/>
          </a:ln>
        </p:spPr>
      </p:pic>
      <p:sp>
        <p:nvSpPr>
          <p:cNvPr id="1128" name="Google Shape;1128;p22"/>
          <p:cNvSpPr/>
          <p:nvPr/>
        </p:nvSpPr>
        <p:spPr>
          <a:xfrm>
            <a:off x="4800600" y="2724894"/>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API Execution</a:t>
            </a:r>
            <a:endParaRPr b="0" i="0" sz="900" u="none" cap="none" strike="noStrike">
              <a:solidFill>
                <a:schemeClr val="dk1"/>
              </a:solidFill>
              <a:latin typeface="Calibri"/>
              <a:ea typeface="Calibri"/>
              <a:cs typeface="Calibri"/>
              <a:sym typeface="Calibri"/>
            </a:endParaRPr>
          </a:p>
        </p:txBody>
      </p:sp>
      <p:sp>
        <p:nvSpPr>
          <p:cNvPr id="1129" name="Google Shape;1129;p22"/>
          <p:cNvSpPr/>
          <p:nvPr/>
        </p:nvSpPr>
        <p:spPr>
          <a:xfrm>
            <a:off x="4800600" y="2953494"/>
            <a:ext cx="1685925" cy="291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Makes calls with proper parameters</a:t>
            </a:r>
            <a:endParaRPr b="0" i="0" sz="765" u="none" cap="none" strike="noStrike">
              <a:solidFill>
                <a:schemeClr val="dk1"/>
              </a:solidFill>
              <a:latin typeface="Calibri"/>
              <a:ea typeface="Calibri"/>
              <a:cs typeface="Calibri"/>
              <a:sym typeface="Calibri"/>
            </a:endParaRPr>
          </a:p>
        </p:txBody>
      </p:sp>
      <p:sp>
        <p:nvSpPr>
          <p:cNvPr id="1130" name="Google Shape;1130;p22"/>
          <p:cNvSpPr/>
          <p:nvPr/>
        </p:nvSpPr>
        <p:spPr>
          <a:xfrm>
            <a:off x="6700838" y="2210544"/>
            <a:ext cx="1957388" cy="120589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1" name="Google Shape;1131;p22"/>
          <p:cNvPicPr preferRelativeResize="0"/>
          <p:nvPr/>
        </p:nvPicPr>
        <p:blipFill rotWithShape="1">
          <a:blip r:embed="rId7">
            <a:alphaModFix/>
          </a:blip>
          <a:srcRect b="0" l="0" r="0" t="0"/>
          <a:stretch/>
        </p:blipFill>
        <p:spPr>
          <a:xfrm>
            <a:off x="7565231" y="2381994"/>
            <a:ext cx="228600" cy="228600"/>
          </a:xfrm>
          <a:prstGeom prst="rect">
            <a:avLst/>
          </a:prstGeom>
          <a:noFill/>
          <a:ln>
            <a:noFill/>
          </a:ln>
        </p:spPr>
      </p:pic>
      <p:sp>
        <p:nvSpPr>
          <p:cNvPr id="1132" name="Google Shape;1132;p22"/>
          <p:cNvSpPr/>
          <p:nvPr/>
        </p:nvSpPr>
        <p:spPr>
          <a:xfrm>
            <a:off x="6872288" y="2724894"/>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Result Integration</a:t>
            </a:r>
            <a:endParaRPr b="0" i="0" sz="900" u="none" cap="none" strike="noStrike">
              <a:solidFill>
                <a:schemeClr val="dk1"/>
              </a:solidFill>
              <a:latin typeface="Calibri"/>
              <a:ea typeface="Calibri"/>
              <a:cs typeface="Calibri"/>
              <a:sym typeface="Calibri"/>
            </a:endParaRPr>
          </a:p>
        </p:txBody>
      </p:sp>
      <p:sp>
        <p:nvSpPr>
          <p:cNvPr id="1133" name="Google Shape;1133;p22"/>
          <p:cNvSpPr/>
          <p:nvPr/>
        </p:nvSpPr>
        <p:spPr>
          <a:xfrm>
            <a:off x="6872288" y="2953494"/>
            <a:ext cx="1685925" cy="291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Processes and integrates responses</a:t>
            </a:r>
            <a:endParaRPr b="0" i="0" sz="765" u="none" cap="none" strike="noStrike">
              <a:solidFill>
                <a:schemeClr val="dk1"/>
              </a:solidFill>
              <a:latin typeface="Calibri"/>
              <a:ea typeface="Calibri"/>
              <a:cs typeface="Calibri"/>
              <a:sym typeface="Calibri"/>
            </a:endParaRPr>
          </a:p>
        </p:txBody>
      </p:sp>
      <p:sp>
        <p:nvSpPr>
          <p:cNvPr id="1134" name="Google Shape;1134;p22"/>
          <p:cNvSpPr/>
          <p:nvPr/>
        </p:nvSpPr>
        <p:spPr>
          <a:xfrm>
            <a:off x="428625" y="3645043"/>
            <a:ext cx="2647931" cy="136353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5" name="Google Shape;1135;p22"/>
          <p:cNvPicPr preferRelativeResize="0"/>
          <p:nvPr/>
        </p:nvPicPr>
        <p:blipFill rotWithShape="1">
          <a:blip r:embed="rId8">
            <a:alphaModFix/>
          </a:blip>
          <a:srcRect b="0" l="0" r="0" t="0"/>
          <a:stretch/>
        </p:blipFill>
        <p:spPr>
          <a:xfrm>
            <a:off x="1638291" y="3816493"/>
            <a:ext cx="228600" cy="228600"/>
          </a:xfrm>
          <a:prstGeom prst="rect">
            <a:avLst/>
          </a:prstGeom>
          <a:noFill/>
          <a:ln>
            <a:noFill/>
          </a:ln>
        </p:spPr>
      </p:pic>
      <p:sp>
        <p:nvSpPr>
          <p:cNvPr id="1136" name="Google Shape;1136;p22"/>
          <p:cNvSpPr/>
          <p:nvPr/>
        </p:nvSpPr>
        <p:spPr>
          <a:xfrm>
            <a:off x="600075" y="4159393"/>
            <a:ext cx="2376469" cy="1886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Intelligent Tool Calling</a:t>
            </a:r>
            <a:endParaRPr b="0" i="0" sz="989" u="none" cap="none" strike="noStrike">
              <a:solidFill>
                <a:schemeClr val="dk1"/>
              </a:solidFill>
              <a:latin typeface="Calibri"/>
              <a:ea typeface="Calibri"/>
              <a:cs typeface="Calibri"/>
              <a:sym typeface="Calibri"/>
            </a:endParaRPr>
          </a:p>
        </p:txBody>
      </p:sp>
      <p:sp>
        <p:nvSpPr>
          <p:cNvPr id="1137" name="Google Shape;1137;p22"/>
          <p:cNvSpPr/>
          <p:nvPr/>
        </p:nvSpPr>
        <p:spPr>
          <a:xfrm>
            <a:off x="600075" y="4405154"/>
            <a:ext cx="2376469" cy="4319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Automatically selects and invokes the most appropriate tools based on context and requirements</a:t>
            </a:r>
            <a:endParaRPr b="0" i="0" sz="810" u="none" cap="none" strike="noStrike">
              <a:solidFill>
                <a:schemeClr val="dk1"/>
              </a:solidFill>
              <a:latin typeface="Calibri"/>
              <a:ea typeface="Calibri"/>
              <a:cs typeface="Calibri"/>
              <a:sym typeface="Calibri"/>
            </a:endParaRPr>
          </a:p>
        </p:txBody>
      </p:sp>
      <p:sp>
        <p:nvSpPr>
          <p:cNvPr id="1138" name="Google Shape;1138;p22"/>
          <p:cNvSpPr/>
          <p:nvPr/>
        </p:nvSpPr>
        <p:spPr>
          <a:xfrm>
            <a:off x="3248006" y="3645043"/>
            <a:ext cx="2647959" cy="136353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9" name="Google Shape;1139;p22"/>
          <p:cNvPicPr preferRelativeResize="0"/>
          <p:nvPr/>
        </p:nvPicPr>
        <p:blipFill rotWithShape="1">
          <a:blip r:embed="rId9">
            <a:alphaModFix/>
          </a:blip>
          <a:srcRect b="0" l="0" r="0" t="0"/>
          <a:stretch/>
        </p:blipFill>
        <p:spPr>
          <a:xfrm>
            <a:off x="4486247" y="3816493"/>
            <a:ext cx="171450" cy="228600"/>
          </a:xfrm>
          <a:prstGeom prst="rect">
            <a:avLst/>
          </a:prstGeom>
          <a:noFill/>
          <a:ln>
            <a:noFill/>
          </a:ln>
        </p:spPr>
      </p:pic>
      <p:sp>
        <p:nvSpPr>
          <p:cNvPr id="1140" name="Google Shape;1140;p22"/>
          <p:cNvSpPr/>
          <p:nvPr/>
        </p:nvSpPr>
        <p:spPr>
          <a:xfrm>
            <a:off x="3419456" y="4159393"/>
            <a:ext cx="2376497" cy="1886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Seamless API Integration</a:t>
            </a:r>
            <a:endParaRPr b="0" i="0" sz="989" u="none" cap="none" strike="noStrike">
              <a:solidFill>
                <a:schemeClr val="dk1"/>
              </a:solidFill>
              <a:latin typeface="Calibri"/>
              <a:ea typeface="Calibri"/>
              <a:cs typeface="Calibri"/>
              <a:sym typeface="Calibri"/>
            </a:endParaRPr>
          </a:p>
        </p:txBody>
      </p:sp>
      <p:sp>
        <p:nvSpPr>
          <p:cNvPr id="1141" name="Google Shape;1141;p22"/>
          <p:cNvSpPr/>
          <p:nvPr/>
        </p:nvSpPr>
        <p:spPr>
          <a:xfrm>
            <a:off x="3419456" y="4405154"/>
            <a:ext cx="2376497" cy="28798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Handles authentication, rate limiting, and data formatting for diverse external services</a:t>
            </a:r>
            <a:endParaRPr b="0" i="0" sz="810" u="none" cap="none" strike="noStrike">
              <a:solidFill>
                <a:schemeClr val="dk1"/>
              </a:solidFill>
              <a:latin typeface="Calibri"/>
              <a:ea typeface="Calibri"/>
              <a:cs typeface="Calibri"/>
              <a:sym typeface="Calibri"/>
            </a:endParaRPr>
          </a:p>
        </p:txBody>
      </p:sp>
      <p:sp>
        <p:nvSpPr>
          <p:cNvPr id="1142" name="Google Shape;1142;p22"/>
          <p:cNvSpPr/>
          <p:nvPr/>
        </p:nvSpPr>
        <p:spPr>
          <a:xfrm>
            <a:off x="6067416" y="3645043"/>
            <a:ext cx="2647931" cy="136353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43" name="Google Shape;1143;p22"/>
          <p:cNvPicPr preferRelativeResize="0"/>
          <p:nvPr/>
        </p:nvPicPr>
        <p:blipFill rotWithShape="1">
          <a:blip r:embed="rId10">
            <a:alphaModFix/>
          </a:blip>
          <a:srcRect b="0" l="0" r="0" t="0"/>
          <a:stretch/>
        </p:blipFill>
        <p:spPr>
          <a:xfrm>
            <a:off x="7277081" y="3816493"/>
            <a:ext cx="228600" cy="228600"/>
          </a:xfrm>
          <a:prstGeom prst="rect">
            <a:avLst/>
          </a:prstGeom>
          <a:noFill/>
          <a:ln>
            <a:noFill/>
          </a:ln>
        </p:spPr>
      </p:pic>
      <p:sp>
        <p:nvSpPr>
          <p:cNvPr id="1144" name="Google Shape;1144;p22"/>
          <p:cNvSpPr/>
          <p:nvPr/>
        </p:nvSpPr>
        <p:spPr>
          <a:xfrm>
            <a:off x="6238866" y="4159393"/>
            <a:ext cx="2376469" cy="1886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Robust Error Handling</a:t>
            </a:r>
            <a:endParaRPr b="0" i="0" sz="989" u="none" cap="none" strike="noStrike">
              <a:solidFill>
                <a:schemeClr val="dk1"/>
              </a:solidFill>
              <a:latin typeface="Calibri"/>
              <a:ea typeface="Calibri"/>
              <a:cs typeface="Calibri"/>
              <a:sym typeface="Calibri"/>
            </a:endParaRPr>
          </a:p>
        </p:txBody>
      </p:sp>
      <p:sp>
        <p:nvSpPr>
          <p:cNvPr id="1145" name="Google Shape;1145;p22"/>
          <p:cNvSpPr/>
          <p:nvPr/>
        </p:nvSpPr>
        <p:spPr>
          <a:xfrm>
            <a:off x="6238866" y="4405154"/>
            <a:ext cx="2376469" cy="28798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Gracefully manages failures, retries, and fallback strategies for reliable operation</a:t>
            </a:r>
            <a:endParaRPr b="0" i="0" sz="810" u="none" cap="none" strike="noStrike">
              <a:solidFill>
                <a:schemeClr val="dk1"/>
              </a:solidFill>
              <a:latin typeface="Calibri"/>
              <a:ea typeface="Calibri"/>
              <a:cs typeface="Calibri"/>
              <a:sym typeface="Calibri"/>
            </a:endParaRPr>
          </a:p>
        </p:txBody>
      </p:sp>
      <p:pic>
        <p:nvPicPr>
          <p:cNvPr descr="preencoded.png" id="1146" name="Google Shape;1146;p22"/>
          <p:cNvPicPr preferRelativeResize="0"/>
          <p:nvPr/>
        </p:nvPicPr>
        <p:blipFill rotWithShape="1">
          <a:blip r:embed="rId11">
            <a:alphaModFix/>
          </a:blip>
          <a:srcRect b="0" l="0" r="0" t="0"/>
          <a:stretch/>
        </p:blipFill>
        <p:spPr>
          <a:xfrm>
            <a:off x="2457450" y="2727768"/>
            <a:ext cx="150019" cy="171450"/>
          </a:xfrm>
          <a:prstGeom prst="rect">
            <a:avLst/>
          </a:prstGeom>
          <a:noFill/>
          <a:ln>
            <a:noFill/>
          </a:ln>
        </p:spPr>
      </p:pic>
      <p:pic>
        <p:nvPicPr>
          <p:cNvPr descr="preencoded.png" id="1147" name="Google Shape;1147;p22"/>
          <p:cNvPicPr preferRelativeResize="0"/>
          <p:nvPr/>
        </p:nvPicPr>
        <p:blipFill rotWithShape="1">
          <a:blip r:embed="rId11">
            <a:alphaModFix/>
          </a:blip>
          <a:srcRect b="0" l="0" r="0" t="0"/>
          <a:stretch/>
        </p:blipFill>
        <p:spPr>
          <a:xfrm>
            <a:off x="4529138" y="2727768"/>
            <a:ext cx="150019" cy="171450"/>
          </a:xfrm>
          <a:prstGeom prst="rect">
            <a:avLst/>
          </a:prstGeom>
          <a:noFill/>
          <a:ln>
            <a:noFill/>
          </a:ln>
        </p:spPr>
      </p:pic>
      <p:pic>
        <p:nvPicPr>
          <p:cNvPr descr="preencoded.png" id="1148" name="Google Shape;1148;p22"/>
          <p:cNvPicPr preferRelativeResize="0"/>
          <p:nvPr/>
        </p:nvPicPr>
        <p:blipFill rotWithShape="1">
          <a:blip r:embed="rId11">
            <a:alphaModFix/>
          </a:blip>
          <a:srcRect b="0" l="0" r="0" t="0"/>
          <a:stretch/>
        </p:blipFill>
        <p:spPr>
          <a:xfrm>
            <a:off x="6600825" y="2727768"/>
            <a:ext cx="150019" cy="171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descr="preencoded.png" id="1154" name="Google Shape;1154;p23"/>
          <p:cNvPicPr preferRelativeResize="0"/>
          <p:nvPr/>
        </p:nvPicPr>
        <p:blipFill rotWithShape="1">
          <a:blip r:embed="rId3">
            <a:alphaModFix/>
          </a:blip>
          <a:srcRect b="0" l="0" r="0" t="0"/>
          <a:stretch/>
        </p:blipFill>
        <p:spPr>
          <a:xfrm>
            <a:off x="0" y="0"/>
            <a:ext cx="9144000" cy="7578123"/>
          </a:xfrm>
          <a:prstGeom prst="rect">
            <a:avLst/>
          </a:prstGeom>
          <a:noFill/>
          <a:ln>
            <a:noFill/>
          </a:ln>
        </p:spPr>
      </p:pic>
      <p:sp>
        <p:nvSpPr>
          <p:cNvPr id="1155" name="Google Shape;1155;p23"/>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Advanced Technical Frameworks</a:t>
            </a:r>
            <a:endParaRPr b="0" i="0" sz="2250" u="none" cap="none" strike="noStrike">
              <a:solidFill>
                <a:schemeClr val="dk1"/>
              </a:solidFill>
              <a:latin typeface="Calibri"/>
              <a:ea typeface="Calibri"/>
              <a:cs typeface="Calibri"/>
              <a:sym typeface="Calibri"/>
            </a:endParaRPr>
          </a:p>
        </p:txBody>
      </p:sp>
      <p:sp>
        <p:nvSpPr>
          <p:cNvPr id="1156" name="Google Shape;1156;p23"/>
          <p:cNvSpPr/>
          <p:nvPr/>
        </p:nvSpPr>
        <p:spPr>
          <a:xfrm>
            <a:off x="428625" y="1085850"/>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57" name="Google Shape;1157;p23"/>
          <p:cNvPicPr preferRelativeResize="0"/>
          <p:nvPr/>
        </p:nvPicPr>
        <p:blipFill rotWithShape="1">
          <a:blip r:embed="rId4">
            <a:alphaModFix/>
          </a:blip>
          <a:srcRect b="0" l="0" r="0" t="0"/>
          <a:stretch/>
        </p:blipFill>
        <p:spPr>
          <a:xfrm>
            <a:off x="657225" y="1314450"/>
            <a:ext cx="357188" cy="228600"/>
          </a:xfrm>
          <a:prstGeom prst="rect">
            <a:avLst/>
          </a:prstGeom>
          <a:noFill/>
          <a:ln>
            <a:noFill/>
          </a:ln>
        </p:spPr>
      </p:pic>
      <p:sp>
        <p:nvSpPr>
          <p:cNvPr id="1158" name="Google Shape;1158;p23"/>
          <p:cNvSpPr/>
          <p:nvPr/>
        </p:nvSpPr>
        <p:spPr>
          <a:xfrm>
            <a:off x="1128713" y="1321594"/>
            <a:ext cx="1607344"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Workflow Automation</a:t>
            </a:r>
            <a:endParaRPr b="0" i="0" sz="1125" u="none" cap="none" strike="noStrike">
              <a:solidFill>
                <a:schemeClr val="dk1"/>
              </a:solidFill>
              <a:latin typeface="Calibri"/>
              <a:ea typeface="Calibri"/>
              <a:cs typeface="Calibri"/>
              <a:sym typeface="Calibri"/>
            </a:endParaRPr>
          </a:p>
        </p:txBody>
      </p:sp>
      <p:sp>
        <p:nvSpPr>
          <p:cNvPr id="1159" name="Google Shape;1159;p23"/>
          <p:cNvSpPr/>
          <p:nvPr/>
        </p:nvSpPr>
        <p:spPr>
          <a:xfrm>
            <a:off x="657225"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Comprehensive frameworks for designing, executing, and monitoring complex multi-step workflows with intelligent decision-making capabilities.</a:t>
            </a:r>
            <a:endParaRPr b="0" i="0" sz="900" u="none" cap="none" strike="noStrike">
              <a:solidFill>
                <a:schemeClr val="dk1"/>
              </a:solidFill>
              <a:latin typeface="Calibri"/>
              <a:ea typeface="Calibri"/>
              <a:cs typeface="Calibri"/>
              <a:sym typeface="Calibri"/>
            </a:endParaRPr>
          </a:p>
        </p:txBody>
      </p:sp>
      <p:sp>
        <p:nvSpPr>
          <p:cNvPr id="1160" name="Google Shape;1160;p23"/>
          <p:cNvSpPr/>
          <p:nvPr/>
        </p:nvSpPr>
        <p:spPr>
          <a:xfrm>
            <a:off x="657225" y="2320240"/>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771525"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1162" name="Google Shape;1162;p23"/>
          <p:cNvPicPr preferRelativeResize="0"/>
          <p:nvPr/>
        </p:nvPicPr>
        <p:blipFill rotWithShape="1">
          <a:blip r:embed="rId5">
            <a:alphaModFix/>
          </a:blip>
          <a:srcRect b="0" l="0" r="0" t="0"/>
          <a:stretch/>
        </p:blipFill>
        <p:spPr>
          <a:xfrm>
            <a:off x="771525" y="2707425"/>
            <a:ext cx="69652" cy="80004"/>
          </a:xfrm>
          <a:prstGeom prst="rect">
            <a:avLst/>
          </a:prstGeom>
          <a:noFill/>
          <a:ln>
            <a:noFill/>
          </a:ln>
        </p:spPr>
      </p:pic>
      <p:sp>
        <p:nvSpPr>
          <p:cNvPr id="1163" name="Google Shape;1163;p23"/>
          <p:cNvSpPr/>
          <p:nvPr/>
        </p:nvSpPr>
        <p:spPr>
          <a:xfrm>
            <a:off x="898327" y="2674553"/>
            <a:ext cx="125752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Visual workflow designers</a:t>
            </a:r>
            <a:endParaRPr b="0" i="0" sz="765" u="none" cap="none" strike="noStrike">
              <a:solidFill>
                <a:schemeClr val="dk1"/>
              </a:solidFill>
              <a:latin typeface="Calibri"/>
              <a:ea typeface="Calibri"/>
              <a:cs typeface="Calibri"/>
              <a:sym typeface="Calibri"/>
            </a:endParaRPr>
          </a:p>
        </p:txBody>
      </p:sp>
      <p:pic>
        <p:nvPicPr>
          <p:cNvPr descr="preencoded.png" id="1164" name="Google Shape;1164;p23"/>
          <p:cNvPicPr preferRelativeResize="0"/>
          <p:nvPr/>
        </p:nvPicPr>
        <p:blipFill rotWithShape="1">
          <a:blip r:embed="rId6">
            <a:alphaModFix/>
          </a:blip>
          <a:srcRect b="0" l="0" r="0" t="0"/>
          <a:stretch/>
        </p:blipFill>
        <p:spPr>
          <a:xfrm>
            <a:off x="771525" y="2910325"/>
            <a:ext cx="69652" cy="80004"/>
          </a:xfrm>
          <a:prstGeom prst="rect">
            <a:avLst/>
          </a:prstGeom>
          <a:noFill/>
          <a:ln>
            <a:noFill/>
          </a:ln>
        </p:spPr>
      </p:pic>
      <p:sp>
        <p:nvSpPr>
          <p:cNvPr id="1165" name="Google Shape;1165;p23"/>
          <p:cNvSpPr/>
          <p:nvPr/>
        </p:nvSpPr>
        <p:spPr>
          <a:xfrm>
            <a:off x="898327" y="2877452"/>
            <a:ext cx="132463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Conditional branching logic</a:t>
            </a:r>
            <a:endParaRPr b="0" i="0" sz="765" u="none" cap="none" strike="noStrike">
              <a:solidFill>
                <a:schemeClr val="dk1"/>
              </a:solidFill>
              <a:latin typeface="Calibri"/>
              <a:ea typeface="Calibri"/>
              <a:cs typeface="Calibri"/>
              <a:sym typeface="Calibri"/>
            </a:endParaRPr>
          </a:p>
        </p:txBody>
      </p:sp>
      <p:pic>
        <p:nvPicPr>
          <p:cNvPr descr="preencoded.png" id="1166" name="Google Shape;1166;p23"/>
          <p:cNvPicPr preferRelativeResize="0"/>
          <p:nvPr/>
        </p:nvPicPr>
        <p:blipFill rotWithShape="1">
          <a:blip r:embed="rId7">
            <a:alphaModFix/>
          </a:blip>
          <a:srcRect b="0" l="0" r="0" t="0"/>
          <a:stretch/>
        </p:blipFill>
        <p:spPr>
          <a:xfrm>
            <a:off x="771525" y="3113224"/>
            <a:ext cx="69652" cy="80004"/>
          </a:xfrm>
          <a:prstGeom prst="rect">
            <a:avLst/>
          </a:prstGeom>
          <a:noFill/>
          <a:ln>
            <a:noFill/>
          </a:ln>
        </p:spPr>
      </p:pic>
      <p:sp>
        <p:nvSpPr>
          <p:cNvPr id="1167" name="Google Shape;1167;p23"/>
          <p:cNvSpPr/>
          <p:nvPr/>
        </p:nvSpPr>
        <p:spPr>
          <a:xfrm>
            <a:off x="898327" y="3080352"/>
            <a:ext cx="131908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Error recovery mechanisms</a:t>
            </a:r>
            <a:endParaRPr b="0" i="0" sz="765" u="none" cap="none" strike="noStrike">
              <a:solidFill>
                <a:schemeClr val="dk1"/>
              </a:solidFill>
              <a:latin typeface="Calibri"/>
              <a:ea typeface="Calibri"/>
              <a:cs typeface="Calibri"/>
              <a:sym typeface="Calibri"/>
            </a:endParaRPr>
          </a:p>
        </p:txBody>
      </p:sp>
      <p:pic>
        <p:nvPicPr>
          <p:cNvPr descr="preencoded.png" id="1168" name="Google Shape;1168;p23"/>
          <p:cNvPicPr preferRelativeResize="0"/>
          <p:nvPr/>
        </p:nvPicPr>
        <p:blipFill rotWithShape="1">
          <a:blip r:embed="rId8">
            <a:alphaModFix/>
          </a:blip>
          <a:srcRect b="0" l="0" r="0" t="0"/>
          <a:stretch/>
        </p:blipFill>
        <p:spPr>
          <a:xfrm>
            <a:off x="771525" y="3316123"/>
            <a:ext cx="69652" cy="80004"/>
          </a:xfrm>
          <a:prstGeom prst="rect">
            <a:avLst/>
          </a:prstGeom>
          <a:noFill/>
          <a:ln>
            <a:noFill/>
          </a:ln>
        </p:spPr>
      </p:pic>
      <p:sp>
        <p:nvSpPr>
          <p:cNvPr id="1169" name="Google Shape;1169;p23"/>
          <p:cNvSpPr/>
          <p:nvPr/>
        </p:nvSpPr>
        <p:spPr>
          <a:xfrm>
            <a:off x="898327" y="3283251"/>
            <a:ext cx="108635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Performance analytics</a:t>
            </a:r>
            <a:endParaRPr b="0" i="0" sz="765" u="none" cap="none" strike="noStrike">
              <a:solidFill>
                <a:schemeClr val="dk1"/>
              </a:solidFill>
              <a:latin typeface="Calibri"/>
              <a:ea typeface="Calibri"/>
              <a:cs typeface="Calibri"/>
              <a:sym typeface="Calibri"/>
            </a:endParaRPr>
          </a:p>
        </p:txBody>
      </p:sp>
      <p:pic>
        <p:nvPicPr>
          <p:cNvPr descr="preencoded.png" id="1170" name="Google Shape;1170;p23"/>
          <p:cNvPicPr preferRelativeResize="0"/>
          <p:nvPr/>
        </p:nvPicPr>
        <p:blipFill rotWithShape="1">
          <a:blip r:embed="rId6">
            <a:alphaModFix/>
          </a:blip>
          <a:srcRect b="0" l="0" r="0" t="0"/>
          <a:stretch/>
        </p:blipFill>
        <p:spPr>
          <a:xfrm>
            <a:off x="771525" y="3519022"/>
            <a:ext cx="69652" cy="80004"/>
          </a:xfrm>
          <a:prstGeom prst="rect">
            <a:avLst/>
          </a:prstGeom>
          <a:noFill/>
          <a:ln>
            <a:noFill/>
          </a:ln>
        </p:spPr>
      </p:pic>
      <p:sp>
        <p:nvSpPr>
          <p:cNvPr id="1171" name="Google Shape;1171;p23"/>
          <p:cNvSpPr/>
          <p:nvPr/>
        </p:nvSpPr>
        <p:spPr>
          <a:xfrm>
            <a:off x="898327" y="3486150"/>
            <a:ext cx="147150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Human-in-the-loop integration</a:t>
            </a:r>
            <a:endParaRPr b="0" i="0" sz="765" u="none" cap="none" strike="noStrike">
              <a:solidFill>
                <a:schemeClr val="dk1"/>
              </a:solidFill>
              <a:latin typeface="Calibri"/>
              <a:ea typeface="Calibri"/>
              <a:cs typeface="Calibri"/>
              <a:sym typeface="Calibri"/>
            </a:endParaRPr>
          </a:p>
        </p:txBody>
      </p:sp>
      <p:sp>
        <p:nvSpPr>
          <p:cNvPr id="1172" name="Google Shape;1172;p23"/>
          <p:cNvSpPr/>
          <p:nvPr/>
        </p:nvSpPr>
        <p:spPr>
          <a:xfrm>
            <a:off x="4686300" y="1085850"/>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3" name="Google Shape;1173;p23"/>
          <p:cNvPicPr preferRelativeResize="0"/>
          <p:nvPr/>
        </p:nvPicPr>
        <p:blipFill rotWithShape="1">
          <a:blip r:embed="rId9">
            <a:alphaModFix/>
          </a:blip>
          <a:srcRect b="0" l="0" r="0" t="0"/>
          <a:stretch/>
        </p:blipFill>
        <p:spPr>
          <a:xfrm>
            <a:off x="4914900" y="1314450"/>
            <a:ext cx="357188" cy="228600"/>
          </a:xfrm>
          <a:prstGeom prst="rect">
            <a:avLst/>
          </a:prstGeom>
          <a:noFill/>
          <a:ln>
            <a:noFill/>
          </a:ln>
        </p:spPr>
      </p:pic>
      <p:sp>
        <p:nvSpPr>
          <p:cNvPr id="1174" name="Google Shape;1174;p23"/>
          <p:cNvSpPr/>
          <p:nvPr/>
        </p:nvSpPr>
        <p:spPr>
          <a:xfrm>
            <a:off x="5386388" y="1321594"/>
            <a:ext cx="176065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Orchestration Platforms</a:t>
            </a:r>
            <a:endParaRPr b="0" i="0" sz="1125" u="none" cap="none" strike="noStrike">
              <a:solidFill>
                <a:schemeClr val="dk1"/>
              </a:solidFill>
              <a:latin typeface="Calibri"/>
              <a:ea typeface="Calibri"/>
              <a:cs typeface="Calibri"/>
              <a:sym typeface="Calibri"/>
            </a:endParaRPr>
          </a:p>
        </p:txBody>
      </p:sp>
      <p:sp>
        <p:nvSpPr>
          <p:cNvPr id="1175" name="Google Shape;1175;p23"/>
          <p:cNvSpPr/>
          <p:nvPr/>
        </p:nvSpPr>
        <p:spPr>
          <a:xfrm>
            <a:off x="4914900"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Advanced orchestration systems that coordinate multiple AI agents, services, and resources to achieve complex objectives efficiently.</a:t>
            </a:r>
            <a:endParaRPr b="0" i="0" sz="900" u="none" cap="none" strike="noStrike">
              <a:solidFill>
                <a:schemeClr val="dk1"/>
              </a:solidFill>
              <a:latin typeface="Calibri"/>
              <a:ea typeface="Calibri"/>
              <a:cs typeface="Calibri"/>
              <a:sym typeface="Calibri"/>
            </a:endParaRPr>
          </a:p>
        </p:txBody>
      </p:sp>
      <p:sp>
        <p:nvSpPr>
          <p:cNvPr id="1176" name="Google Shape;1176;p23"/>
          <p:cNvSpPr/>
          <p:nvPr/>
        </p:nvSpPr>
        <p:spPr>
          <a:xfrm>
            <a:off x="4914900" y="2320240"/>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029200"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1178" name="Google Shape;1178;p23"/>
          <p:cNvPicPr preferRelativeResize="0"/>
          <p:nvPr/>
        </p:nvPicPr>
        <p:blipFill rotWithShape="1">
          <a:blip r:embed="rId5">
            <a:alphaModFix/>
          </a:blip>
          <a:srcRect b="0" l="0" r="0" t="0"/>
          <a:stretch/>
        </p:blipFill>
        <p:spPr>
          <a:xfrm>
            <a:off x="5029200" y="2707425"/>
            <a:ext cx="69652" cy="80004"/>
          </a:xfrm>
          <a:prstGeom prst="rect">
            <a:avLst/>
          </a:prstGeom>
          <a:noFill/>
          <a:ln>
            <a:noFill/>
          </a:ln>
        </p:spPr>
      </p:pic>
      <p:sp>
        <p:nvSpPr>
          <p:cNvPr id="1179" name="Google Shape;1179;p23"/>
          <p:cNvSpPr/>
          <p:nvPr/>
        </p:nvSpPr>
        <p:spPr>
          <a:xfrm>
            <a:off x="5156002" y="2674553"/>
            <a:ext cx="120603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Multi-agent coordination</a:t>
            </a:r>
            <a:endParaRPr b="0" i="0" sz="765" u="none" cap="none" strike="noStrike">
              <a:solidFill>
                <a:schemeClr val="dk1"/>
              </a:solidFill>
              <a:latin typeface="Calibri"/>
              <a:ea typeface="Calibri"/>
              <a:cs typeface="Calibri"/>
              <a:sym typeface="Calibri"/>
            </a:endParaRPr>
          </a:p>
        </p:txBody>
      </p:sp>
      <p:pic>
        <p:nvPicPr>
          <p:cNvPr descr="preencoded.png" id="1180" name="Google Shape;1180;p23"/>
          <p:cNvPicPr preferRelativeResize="0"/>
          <p:nvPr/>
        </p:nvPicPr>
        <p:blipFill rotWithShape="1">
          <a:blip r:embed="rId6">
            <a:alphaModFix/>
          </a:blip>
          <a:srcRect b="0" l="0" r="0" t="0"/>
          <a:stretch/>
        </p:blipFill>
        <p:spPr>
          <a:xfrm>
            <a:off x="5029200" y="2910325"/>
            <a:ext cx="69652" cy="80004"/>
          </a:xfrm>
          <a:prstGeom prst="rect">
            <a:avLst/>
          </a:prstGeom>
          <a:noFill/>
          <a:ln>
            <a:noFill/>
          </a:ln>
        </p:spPr>
      </p:pic>
      <p:sp>
        <p:nvSpPr>
          <p:cNvPr id="1181" name="Google Shape;1181;p23"/>
          <p:cNvSpPr/>
          <p:nvPr/>
        </p:nvSpPr>
        <p:spPr>
          <a:xfrm>
            <a:off x="5156002" y="2877452"/>
            <a:ext cx="155912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Resource allocation optimization</a:t>
            </a:r>
            <a:endParaRPr b="0" i="0" sz="765" u="none" cap="none" strike="noStrike">
              <a:solidFill>
                <a:schemeClr val="dk1"/>
              </a:solidFill>
              <a:latin typeface="Calibri"/>
              <a:ea typeface="Calibri"/>
              <a:cs typeface="Calibri"/>
              <a:sym typeface="Calibri"/>
            </a:endParaRPr>
          </a:p>
        </p:txBody>
      </p:sp>
      <p:pic>
        <p:nvPicPr>
          <p:cNvPr descr="preencoded.png" id="1182" name="Google Shape;1182;p23"/>
          <p:cNvPicPr preferRelativeResize="0"/>
          <p:nvPr/>
        </p:nvPicPr>
        <p:blipFill rotWithShape="1">
          <a:blip r:embed="rId7">
            <a:alphaModFix/>
          </a:blip>
          <a:srcRect b="0" l="0" r="0" t="0"/>
          <a:stretch/>
        </p:blipFill>
        <p:spPr>
          <a:xfrm>
            <a:off x="5029200" y="3113224"/>
            <a:ext cx="69652" cy="80004"/>
          </a:xfrm>
          <a:prstGeom prst="rect">
            <a:avLst/>
          </a:prstGeom>
          <a:noFill/>
          <a:ln>
            <a:noFill/>
          </a:ln>
        </p:spPr>
      </p:pic>
      <p:sp>
        <p:nvSpPr>
          <p:cNvPr id="1183" name="Google Shape;1183;p23"/>
          <p:cNvSpPr/>
          <p:nvPr/>
        </p:nvSpPr>
        <p:spPr>
          <a:xfrm>
            <a:off x="5156002" y="3080352"/>
            <a:ext cx="1308227"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Load balancing and scaling</a:t>
            </a:r>
            <a:endParaRPr b="0" i="0" sz="765" u="none" cap="none" strike="noStrike">
              <a:solidFill>
                <a:schemeClr val="dk1"/>
              </a:solidFill>
              <a:latin typeface="Calibri"/>
              <a:ea typeface="Calibri"/>
              <a:cs typeface="Calibri"/>
              <a:sym typeface="Calibri"/>
            </a:endParaRPr>
          </a:p>
        </p:txBody>
      </p:sp>
      <p:pic>
        <p:nvPicPr>
          <p:cNvPr descr="preencoded.png" id="1184" name="Google Shape;1184;p23"/>
          <p:cNvPicPr preferRelativeResize="0"/>
          <p:nvPr/>
        </p:nvPicPr>
        <p:blipFill rotWithShape="1">
          <a:blip r:embed="rId8">
            <a:alphaModFix/>
          </a:blip>
          <a:srcRect b="0" l="0" r="0" t="0"/>
          <a:stretch/>
        </p:blipFill>
        <p:spPr>
          <a:xfrm>
            <a:off x="5029200" y="3316123"/>
            <a:ext cx="69652" cy="80004"/>
          </a:xfrm>
          <a:prstGeom prst="rect">
            <a:avLst/>
          </a:prstGeom>
          <a:noFill/>
          <a:ln>
            <a:noFill/>
          </a:ln>
        </p:spPr>
      </p:pic>
      <p:sp>
        <p:nvSpPr>
          <p:cNvPr id="1185" name="Google Shape;1185;p23"/>
          <p:cNvSpPr/>
          <p:nvPr/>
        </p:nvSpPr>
        <p:spPr>
          <a:xfrm>
            <a:off x="5156002" y="3283251"/>
            <a:ext cx="120447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Service mesh integration</a:t>
            </a:r>
            <a:endParaRPr b="0" i="0" sz="765" u="none" cap="none" strike="noStrike">
              <a:solidFill>
                <a:schemeClr val="dk1"/>
              </a:solidFill>
              <a:latin typeface="Calibri"/>
              <a:ea typeface="Calibri"/>
              <a:cs typeface="Calibri"/>
              <a:sym typeface="Calibri"/>
            </a:endParaRPr>
          </a:p>
        </p:txBody>
      </p:sp>
      <p:pic>
        <p:nvPicPr>
          <p:cNvPr descr="preencoded.png" id="1186" name="Google Shape;1186;p23"/>
          <p:cNvPicPr preferRelativeResize="0"/>
          <p:nvPr/>
        </p:nvPicPr>
        <p:blipFill rotWithShape="1">
          <a:blip r:embed="rId6">
            <a:alphaModFix/>
          </a:blip>
          <a:srcRect b="0" l="0" r="0" t="0"/>
          <a:stretch/>
        </p:blipFill>
        <p:spPr>
          <a:xfrm>
            <a:off x="5029200" y="3519022"/>
            <a:ext cx="69652" cy="80004"/>
          </a:xfrm>
          <a:prstGeom prst="rect">
            <a:avLst/>
          </a:prstGeom>
          <a:noFill/>
          <a:ln>
            <a:noFill/>
          </a:ln>
        </p:spPr>
      </p:pic>
      <p:sp>
        <p:nvSpPr>
          <p:cNvPr id="1187" name="Google Shape;1187;p23"/>
          <p:cNvSpPr/>
          <p:nvPr/>
        </p:nvSpPr>
        <p:spPr>
          <a:xfrm>
            <a:off x="5156002" y="3486150"/>
            <a:ext cx="131966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Distributed task scheduling</a:t>
            </a:r>
            <a:endParaRPr b="0" i="0" sz="765" u="none" cap="none" strike="noStrike">
              <a:solidFill>
                <a:schemeClr val="dk1"/>
              </a:solidFill>
              <a:latin typeface="Calibri"/>
              <a:ea typeface="Calibri"/>
              <a:cs typeface="Calibri"/>
              <a:sym typeface="Calibri"/>
            </a:endParaRPr>
          </a:p>
        </p:txBody>
      </p:sp>
      <p:sp>
        <p:nvSpPr>
          <p:cNvPr id="1188" name="Google Shape;1188;p23"/>
          <p:cNvSpPr/>
          <p:nvPr/>
        </p:nvSpPr>
        <p:spPr>
          <a:xfrm>
            <a:off x="428625" y="4231974"/>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89" name="Google Shape;1189;p23"/>
          <p:cNvPicPr preferRelativeResize="0"/>
          <p:nvPr/>
        </p:nvPicPr>
        <p:blipFill rotWithShape="1">
          <a:blip r:embed="rId10">
            <a:alphaModFix/>
          </a:blip>
          <a:srcRect b="0" l="0" r="0" t="0"/>
          <a:stretch/>
        </p:blipFill>
        <p:spPr>
          <a:xfrm>
            <a:off x="657225" y="4460574"/>
            <a:ext cx="357188" cy="228600"/>
          </a:xfrm>
          <a:prstGeom prst="rect">
            <a:avLst/>
          </a:prstGeom>
          <a:noFill/>
          <a:ln>
            <a:noFill/>
          </a:ln>
        </p:spPr>
      </p:pic>
      <p:sp>
        <p:nvSpPr>
          <p:cNvPr id="1190" name="Google Shape;1190;p23"/>
          <p:cNvSpPr/>
          <p:nvPr/>
        </p:nvSpPr>
        <p:spPr>
          <a:xfrm>
            <a:off x="1128713" y="4467718"/>
            <a:ext cx="1875681"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Real-time Responsiveness</a:t>
            </a:r>
            <a:endParaRPr b="0" i="0" sz="1125" u="none" cap="none" strike="noStrike">
              <a:solidFill>
                <a:schemeClr val="dk1"/>
              </a:solidFill>
              <a:latin typeface="Calibri"/>
              <a:ea typeface="Calibri"/>
              <a:cs typeface="Calibri"/>
              <a:sym typeface="Calibri"/>
            </a:endParaRPr>
          </a:p>
        </p:txBody>
      </p:sp>
      <p:sp>
        <p:nvSpPr>
          <p:cNvPr id="1191" name="Google Shape;1191;p23"/>
          <p:cNvSpPr/>
          <p:nvPr/>
        </p:nvSpPr>
        <p:spPr>
          <a:xfrm>
            <a:off x="657225" y="4803474"/>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High-performance frameworks designed for real-time processing and immediate response to dynamic events and changing conditions.</a:t>
            </a:r>
            <a:endParaRPr b="0" i="0" sz="900" u="none" cap="none" strike="noStrike">
              <a:solidFill>
                <a:schemeClr val="dk1"/>
              </a:solidFill>
              <a:latin typeface="Calibri"/>
              <a:ea typeface="Calibri"/>
              <a:cs typeface="Calibri"/>
              <a:sym typeface="Calibri"/>
            </a:endParaRPr>
          </a:p>
        </p:txBody>
      </p:sp>
      <p:sp>
        <p:nvSpPr>
          <p:cNvPr id="1192" name="Google Shape;1192;p23"/>
          <p:cNvSpPr/>
          <p:nvPr/>
        </p:nvSpPr>
        <p:spPr>
          <a:xfrm>
            <a:off x="657225" y="5466364"/>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771525" y="5580664"/>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1194" name="Google Shape;1194;p23"/>
          <p:cNvPicPr preferRelativeResize="0"/>
          <p:nvPr/>
        </p:nvPicPr>
        <p:blipFill rotWithShape="1">
          <a:blip r:embed="rId6">
            <a:alphaModFix/>
          </a:blip>
          <a:srcRect b="0" l="0" r="0" t="0"/>
          <a:stretch/>
        </p:blipFill>
        <p:spPr>
          <a:xfrm>
            <a:off x="771525" y="5853550"/>
            <a:ext cx="69652" cy="80004"/>
          </a:xfrm>
          <a:prstGeom prst="rect">
            <a:avLst/>
          </a:prstGeom>
          <a:noFill/>
          <a:ln>
            <a:noFill/>
          </a:ln>
        </p:spPr>
      </p:pic>
      <p:sp>
        <p:nvSpPr>
          <p:cNvPr id="1195" name="Google Shape;1195;p23"/>
          <p:cNvSpPr/>
          <p:nvPr/>
        </p:nvSpPr>
        <p:spPr>
          <a:xfrm>
            <a:off x="898327" y="5820677"/>
            <a:ext cx="156970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Low-latency processing pipelines</a:t>
            </a:r>
            <a:endParaRPr b="0" i="0" sz="765" u="none" cap="none" strike="noStrike">
              <a:solidFill>
                <a:schemeClr val="dk1"/>
              </a:solidFill>
              <a:latin typeface="Calibri"/>
              <a:ea typeface="Calibri"/>
              <a:cs typeface="Calibri"/>
              <a:sym typeface="Calibri"/>
            </a:endParaRPr>
          </a:p>
        </p:txBody>
      </p:sp>
      <p:pic>
        <p:nvPicPr>
          <p:cNvPr descr="preencoded.png" id="1196" name="Google Shape;1196;p23"/>
          <p:cNvPicPr preferRelativeResize="0"/>
          <p:nvPr/>
        </p:nvPicPr>
        <p:blipFill rotWithShape="1">
          <a:blip r:embed="rId7">
            <a:alphaModFix/>
          </a:blip>
          <a:srcRect b="0" l="0" r="0" t="0"/>
          <a:stretch/>
        </p:blipFill>
        <p:spPr>
          <a:xfrm>
            <a:off x="771525" y="6056449"/>
            <a:ext cx="69652" cy="80004"/>
          </a:xfrm>
          <a:prstGeom prst="rect">
            <a:avLst/>
          </a:prstGeom>
          <a:noFill/>
          <a:ln>
            <a:noFill/>
          </a:ln>
        </p:spPr>
      </p:pic>
      <p:sp>
        <p:nvSpPr>
          <p:cNvPr id="1197" name="Google Shape;1197;p23"/>
          <p:cNvSpPr/>
          <p:nvPr/>
        </p:nvSpPr>
        <p:spPr>
          <a:xfrm>
            <a:off x="898327" y="6023577"/>
            <a:ext cx="126575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Event-driven architectures</a:t>
            </a:r>
            <a:endParaRPr b="0" i="0" sz="765" u="none" cap="none" strike="noStrike">
              <a:solidFill>
                <a:schemeClr val="dk1"/>
              </a:solidFill>
              <a:latin typeface="Calibri"/>
              <a:ea typeface="Calibri"/>
              <a:cs typeface="Calibri"/>
              <a:sym typeface="Calibri"/>
            </a:endParaRPr>
          </a:p>
        </p:txBody>
      </p:sp>
      <p:pic>
        <p:nvPicPr>
          <p:cNvPr descr="preencoded.png" id="1198" name="Google Shape;1198;p23"/>
          <p:cNvPicPr preferRelativeResize="0"/>
          <p:nvPr/>
        </p:nvPicPr>
        <p:blipFill rotWithShape="1">
          <a:blip r:embed="rId8">
            <a:alphaModFix/>
          </a:blip>
          <a:srcRect b="0" l="0" r="0" t="0"/>
          <a:stretch/>
        </p:blipFill>
        <p:spPr>
          <a:xfrm>
            <a:off x="771525" y="6259348"/>
            <a:ext cx="69652" cy="80004"/>
          </a:xfrm>
          <a:prstGeom prst="rect">
            <a:avLst/>
          </a:prstGeom>
          <a:noFill/>
          <a:ln>
            <a:noFill/>
          </a:ln>
        </p:spPr>
      </p:pic>
      <p:sp>
        <p:nvSpPr>
          <p:cNvPr id="1199" name="Google Shape;1199;p23"/>
          <p:cNvSpPr/>
          <p:nvPr/>
        </p:nvSpPr>
        <p:spPr>
          <a:xfrm>
            <a:off x="898327" y="6226476"/>
            <a:ext cx="145634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Stream processing capabilities</a:t>
            </a:r>
            <a:endParaRPr b="0" i="0" sz="765" u="none" cap="none" strike="noStrike">
              <a:solidFill>
                <a:schemeClr val="dk1"/>
              </a:solidFill>
              <a:latin typeface="Calibri"/>
              <a:ea typeface="Calibri"/>
              <a:cs typeface="Calibri"/>
              <a:sym typeface="Calibri"/>
            </a:endParaRPr>
          </a:p>
        </p:txBody>
      </p:sp>
      <p:pic>
        <p:nvPicPr>
          <p:cNvPr descr="preencoded.png" id="1200" name="Google Shape;1200;p23"/>
          <p:cNvPicPr preferRelativeResize="0"/>
          <p:nvPr/>
        </p:nvPicPr>
        <p:blipFill rotWithShape="1">
          <a:blip r:embed="rId6">
            <a:alphaModFix/>
          </a:blip>
          <a:srcRect b="0" l="0" r="0" t="0"/>
          <a:stretch/>
        </p:blipFill>
        <p:spPr>
          <a:xfrm>
            <a:off x="771525" y="6462247"/>
            <a:ext cx="69652" cy="80004"/>
          </a:xfrm>
          <a:prstGeom prst="rect">
            <a:avLst/>
          </a:prstGeom>
          <a:noFill/>
          <a:ln>
            <a:noFill/>
          </a:ln>
        </p:spPr>
      </p:pic>
      <p:sp>
        <p:nvSpPr>
          <p:cNvPr id="1201" name="Google Shape;1201;p23"/>
          <p:cNvSpPr/>
          <p:nvPr/>
        </p:nvSpPr>
        <p:spPr>
          <a:xfrm>
            <a:off x="898327" y="6429375"/>
            <a:ext cx="122409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Predictive pre-processing</a:t>
            </a:r>
            <a:endParaRPr b="0" i="0" sz="765" u="none" cap="none" strike="noStrike">
              <a:solidFill>
                <a:schemeClr val="dk1"/>
              </a:solidFill>
              <a:latin typeface="Calibri"/>
              <a:ea typeface="Calibri"/>
              <a:cs typeface="Calibri"/>
              <a:sym typeface="Calibri"/>
            </a:endParaRPr>
          </a:p>
        </p:txBody>
      </p:sp>
      <p:pic>
        <p:nvPicPr>
          <p:cNvPr descr="preencoded.png" id="1202" name="Google Shape;1202;p23"/>
          <p:cNvPicPr preferRelativeResize="0"/>
          <p:nvPr/>
        </p:nvPicPr>
        <p:blipFill rotWithShape="1">
          <a:blip r:embed="rId11">
            <a:alphaModFix/>
          </a:blip>
          <a:srcRect b="0" l="0" r="0" t="0"/>
          <a:stretch/>
        </p:blipFill>
        <p:spPr>
          <a:xfrm>
            <a:off x="771525" y="6665147"/>
            <a:ext cx="69652" cy="80004"/>
          </a:xfrm>
          <a:prstGeom prst="rect">
            <a:avLst/>
          </a:prstGeom>
          <a:noFill/>
          <a:ln>
            <a:noFill/>
          </a:ln>
        </p:spPr>
      </p:pic>
      <p:sp>
        <p:nvSpPr>
          <p:cNvPr id="1203" name="Google Shape;1203;p23"/>
          <p:cNvSpPr/>
          <p:nvPr/>
        </p:nvSpPr>
        <p:spPr>
          <a:xfrm>
            <a:off x="898327" y="6632274"/>
            <a:ext cx="135240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Edge computing integration</a:t>
            </a:r>
            <a:endParaRPr b="0" i="0" sz="765" u="none" cap="none" strike="noStrike">
              <a:solidFill>
                <a:schemeClr val="dk1"/>
              </a:solidFill>
              <a:latin typeface="Calibri"/>
              <a:ea typeface="Calibri"/>
              <a:cs typeface="Calibri"/>
              <a:sym typeface="Calibri"/>
            </a:endParaRPr>
          </a:p>
        </p:txBody>
      </p:sp>
      <p:sp>
        <p:nvSpPr>
          <p:cNvPr id="1204" name="Google Shape;1204;p23"/>
          <p:cNvSpPr/>
          <p:nvPr/>
        </p:nvSpPr>
        <p:spPr>
          <a:xfrm>
            <a:off x="4686300" y="4231974"/>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05" name="Google Shape;1205;p23"/>
          <p:cNvPicPr preferRelativeResize="0"/>
          <p:nvPr/>
        </p:nvPicPr>
        <p:blipFill rotWithShape="1">
          <a:blip r:embed="rId12">
            <a:alphaModFix/>
          </a:blip>
          <a:srcRect b="0" l="0" r="0" t="0"/>
          <a:stretch/>
        </p:blipFill>
        <p:spPr>
          <a:xfrm>
            <a:off x="4914900" y="4460574"/>
            <a:ext cx="357188" cy="228600"/>
          </a:xfrm>
          <a:prstGeom prst="rect">
            <a:avLst/>
          </a:prstGeom>
          <a:noFill/>
          <a:ln>
            <a:noFill/>
          </a:ln>
        </p:spPr>
      </p:pic>
      <p:sp>
        <p:nvSpPr>
          <p:cNvPr id="1206" name="Google Shape;1206;p23"/>
          <p:cNvSpPr/>
          <p:nvPr/>
        </p:nvSpPr>
        <p:spPr>
          <a:xfrm>
            <a:off x="5386388" y="4467718"/>
            <a:ext cx="145132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Production Systems</a:t>
            </a:r>
            <a:endParaRPr b="0" i="0" sz="1125" u="none" cap="none" strike="noStrike">
              <a:solidFill>
                <a:schemeClr val="dk1"/>
              </a:solidFill>
              <a:latin typeface="Calibri"/>
              <a:ea typeface="Calibri"/>
              <a:cs typeface="Calibri"/>
              <a:sym typeface="Calibri"/>
            </a:endParaRPr>
          </a:p>
        </p:txBody>
      </p:sp>
      <p:sp>
        <p:nvSpPr>
          <p:cNvPr id="1207" name="Google Shape;1207;p23"/>
          <p:cNvSpPr/>
          <p:nvPr/>
        </p:nvSpPr>
        <p:spPr>
          <a:xfrm>
            <a:off x="4914900" y="4803474"/>
            <a:ext cx="3643313" cy="3657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Enterprise-grade frameworks with robust monitoring, security, and scalability features for mission-critical AI deployments.</a:t>
            </a:r>
            <a:endParaRPr b="0" i="0" sz="900" u="none" cap="none" strike="noStrike">
              <a:solidFill>
                <a:schemeClr val="dk1"/>
              </a:solidFill>
              <a:latin typeface="Calibri"/>
              <a:ea typeface="Calibri"/>
              <a:cs typeface="Calibri"/>
              <a:sym typeface="Calibri"/>
            </a:endParaRPr>
          </a:p>
        </p:txBody>
      </p:sp>
      <p:sp>
        <p:nvSpPr>
          <p:cNvPr id="1208" name="Google Shape;1208;p23"/>
          <p:cNvSpPr/>
          <p:nvPr/>
        </p:nvSpPr>
        <p:spPr>
          <a:xfrm>
            <a:off x="4914900" y="5283501"/>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5029200" y="5397801"/>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Features:</a:t>
            </a:r>
            <a:endParaRPr b="0" i="0" sz="810" u="none" cap="none" strike="noStrike">
              <a:solidFill>
                <a:schemeClr val="dk1"/>
              </a:solidFill>
              <a:latin typeface="Calibri"/>
              <a:ea typeface="Calibri"/>
              <a:cs typeface="Calibri"/>
              <a:sym typeface="Calibri"/>
            </a:endParaRPr>
          </a:p>
        </p:txBody>
      </p:sp>
      <p:pic>
        <p:nvPicPr>
          <p:cNvPr descr="preencoded.png" id="1210" name="Google Shape;1210;p23"/>
          <p:cNvPicPr preferRelativeResize="0"/>
          <p:nvPr/>
        </p:nvPicPr>
        <p:blipFill rotWithShape="1">
          <a:blip r:embed="rId7">
            <a:alphaModFix/>
          </a:blip>
          <a:srcRect b="0" l="0" r="0" t="0"/>
          <a:stretch/>
        </p:blipFill>
        <p:spPr>
          <a:xfrm>
            <a:off x="5029200" y="5670686"/>
            <a:ext cx="69652" cy="80004"/>
          </a:xfrm>
          <a:prstGeom prst="rect">
            <a:avLst/>
          </a:prstGeom>
          <a:noFill/>
          <a:ln>
            <a:noFill/>
          </a:ln>
        </p:spPr>
      </p:pic>
      <p:sp>
        <p:nvSpPr>
          <p:cNvPr id="1211" name="Google Shape;1211;p23"/>
          <p:cNvSpPr/>
          <p:nvPr/>
        </p:nvSpPr>
        <p:spPr>
          <a:xfrm>
            <a:off x="5156002" y="5637814"/>
            <a:ext cx="190358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Comprehensive monitoring and alerting</a:t>
            </a:r>
            <a:endParaRPr b="0" i="0" sz="765" u="none" cap="none" strike="noStrike">
              <a:solidFill>
                <a:schemeClr val="dk1"/>
              </a:solidFill>
              <a:latin typeface="Calibri"/>
              <a:ea typeface="Calibri"/>
              <a:cs typeface="Calibri"/>
              <a:sym typeface="Calibri"/>
            </a:endParaRPr>
          </a:p>
        </p:txBody>
      </p:sp>
      <p:pic>
        <p:nvPicPr>
          <p:cNvPr descr="preencoded.png" id="1212" name="Google Shape;1212;p23"/>
          <p:cNvPicPr preferRelativeResize="0"/>
          <p:nvPr/>
        </p:nvPicPr>
        <p:blipFill rotWithShape="1">
          <a:blip r:embed="rId8">
            <a:alphaModFix/>
          </a:blip>
          <a:srcRect b="0" l="0" r="0" t="0"/>
          <a:stretch/>
        </p:blipFill>
        <p:spPr>
          <a:xfrm>
            <a:off x="5029200" y="5873586"/>
            <a:ext cx="69652" cy="80004"/>
          </a:xfrm>
          <a:prstGeom prst="rect">
            <a:avLst/>
          </a:prstGeom>
          <a:noFill/>
          <a:ln>
            <a:noFill/>
          </a:ln>
        </p:spPr>
      </p:pic>
      <p:sp>
        <p:nvSpPr>
          <p:cNvPr id="1213" name="Google Shape;1213;p23"/>
          <p:cNvSpPr/>
          <p:nvPr/>
        </p:nvSpPr>
        <p:spPr>
          <a:xfrm>
            <a:off x="5156002" y="5840713"/>
            <a:ext cx="1577094"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Security and compliance controls</a:t>
            </a:r>
            <a:endParaRPr b="0" i="0" sz="765" u="none" cap="none" strike="noStrike">
              <a:solidFill>
                <a:schemeClr val="dk1"/>
              </a:solidFill>
              <a:latin typeface="Calibri"/>
              <a:ea typeface="Calibri"/>
              <a:cs typeface="Calibri"/>
              <a:sym typeface="Calibri"/>
            </a:endParaRPr>
          </a:p>
        </p:txBody>
      </p:sp>
      <p:pic>
        <p:nvPicPr>
          <p:cNvPr descr="preencoded.png" id="1214" name="Google Shape;1214;p23"/>
          <p:cNvPicPr preferRelativeResize="0"/>
          <p:nvPr/>
        </p:nvPicPr>
        <p:blipFill rotWithShape="1">
          <a:blip r:embed="rId6">
            <a:alphaModFix/>
          </a:blip>
          <a:srcRect b="0" l="0" r="0" t="0"/>
          <a:stretch/>
        </p:blipFill>
        <p:spPr>
          <a:xfrm>
            <a:off x="5029200" y="6076485"/>
            <a:ext cx="69652" cy="80004"/>
          </a:xfrm>
          <a:prstGeom prst="rect">
            <a:avLst/>
          </a:prstGeom>
          <a:noFill/>
          <a:ln>
            <a:noFill/>
          </a:ln>
        </p:spPr>
      </p:pic>
      <p:sp>
        <p:nvSpPr>
          <p:cNvPr id="1215" name="Google Shape;1215;p23"/>
          <p:cNvSpPr/>
          <p:nvPr/>
        </p:nvSpPr>
        <p:spPr>
          <a:xfrm>
            <a:off x="5156002" y="6043613"/>
            <a:ext cx="169940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Auto-scaling and load management</a:t>
            </a:r>
            <a:endParaRPr b="0" i="0" sz="765" u="none" cap="none" strike="noStrike">
              <a:solidFill>
                <a:schemeClr val="dk1"/>
              </a:solidFill>
              <a:latin typeface="Calibri"/>
              <a:ea typeface="Calibri"/>
              <a:cs typeface="Calibri"/>
              <a:sym typeface="Calibri"/>
            </a:endParaRPr>
          </a:p>
        </p:txBody>
      </p:sp>
      <p:pic>
        <p:nvPicPr>
          <p:cNvPr descr="preencoded.png" id="1216" name="Google Shape;1216;p23"/>
          <p:cNvPicPr preferRelativeResize="0"/>
          <p:nvPr/>
        </p:nvPicPr>
        <p:blipFill rotWithShape="1">
          <a:blip r:embed="rId11">
            <a:alphaModFix/>
          </a:blip>
          <a:srcRect b="0" l="0" r="0" t="0"/>
          <a:stretch/>
        </p:blipFill>
        <p:spPr>
          <a:xfrm>
            <a:off x="5029200" y="6279384"/>
            <a:ext cx="69652" cy="80004"/>
          </a:xfrm>
          <a:prstGeom prst="rect">
            <a:avLst/>
          </a:prstGeom>
          <a:noFill/>
          <a:ln>
            <a:noFill/>
          </a:ln>
        </p:spPr>
      </p:pic>
      <p:sp>
        <p:nvSpPr>
          <p:cNvPr id="1217" name="Google Shape;1217;p23"/>
          <p:cNvSpPr/>
          <p:nvPr/>
        </p:nvSpPr>
        <p:spPr>
          <a:xfrm>
            <a:off x="5156002" y="6246512"/>
            <a:ext cx="1461399"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Disaster recovery mechanisms</a:t>
            </a:r>
            <a:endParaRPr b="0" i="0" sz="765" u="none" cap="none" strike="noStrike">
              <a:solidFill>
                <a:schemeClr val="dk1"/>
              </a:solidFill>
              <a:latin typeface="Calibri"/>
              <a:ea typeface="Calibri"/>
              <a:cs typeface="Calibri"/>
              <a:sym typeface="Calibri"/>
            </a:endParaRPr>
          </a:p>
        </p:txBody>
      </p:sp>
      <p:pic>
        <p:nvPicPr>
          <p:cNvPr descr="preencoded.png" id="1218" name="Google Shape;1218;p23"/>
          <p:cNvPicPr preferRelativeResize="0"/>
          <p:nvPr/>
        </p:nvPicPr>
        <p:blipFill rotWithShape="1">
          <a:blip r:embed="rId6">
            <a:alphaModFix/>
          </a:blip>
          <a:srcRect b="0" l="0" r="0" t="0"/>
          <a:stretch/>
        </p:blipFill>
        <p:spPr>
          <a:xfrm>
            <a:off x="5029200" y="6482283"/>
            <a:ext cx="69652" cy="80004"/>
          </a:xfrm>
          <a:prstGeom prst="rect">
            <a:avLst/>
          </a:prstGeom>
          <a:noFill/>
          <a:ln>
            <a:noFill/>
          </a:ln>
        </p:spPr>
      </p:pic>
      <p:sp>
        <p:nvSpPr>
          <p:cNvPr id="1219" name="Google Shape;1219;p23"/>
          <p:cNvSpPr/>
          <p:nvPr/>
        </p:nvSpPr>
        <p:spPr>
          <a:xfrm>
            <a:off x="5156002" y="6449411"/>
            <a:ext cx="132463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Audit trails and governance</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descr="preencoded.png" id="1225" name="Google Shape;1225;p24"/>
          <p:cNvPicPr preferRelativeResize="0"/>
          <p:nvPr/>
        </p:nvPicPr>
        <p:blipFill rotWithShape="1">
          <a:blip r:embed="rId3">
            <a:alphaModFix/>
          </a:blip>
          <a:srcRect b="0" l="0" r="0" t="0"/>
          <a:stretch/>
        </p:blipFill>
        <p:spPr>
          <a:xfrm>
            <a:off x="0" y="0"/>
            <a:ext cx="9144000" cy="5649311"/>
          </a:xfrm>
          <a:prstGeom prst="rect">
            <a:avLst/>
          </a:prstGeom>
          <a:noFill/>
          <a:ln>
            <a:noFill/>
          </a:ln>
        </p:spPr>
      </p:pic>
      <p:sp>
        <p:nvSpPr>
          <p:cNvPr id="1226" name="Google Shape;1226;p24"/>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Foundational Models and Their Evolution</a:t>
            </a:r>
            <a:endParaRPr b="0" i="0" sz="2250" u="none" cap="none" strike="noStrike">
              <a:solidFill>
                <a:schemeClr val="dk1"/>
              </a:solidFill>
              <a:latin typeface="Calibri"/>
              <a:ea typeface="Calibri"/>
              <a:cs typeface="Calibri"/>
              <a:sym typeface="Calibri"/>
            </a:endParaRPr>
          </a:p>
        </p:txBody>
      </p:sp>
      <p:sp>
        <p:nvSpPr>
          <p:cNvPr id="1227" name="Google Shape;1227;p24"/>
          <p:cNvSpPr/>
          <p:nvPr/>
        </p:nvSpPr>
        <p:spPr>
          <a:xfrm>
            <a:off x="485775" y="1085850"/>
            <a:ext cx="1957388" cy="120589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28" name="Google Shape;1228;p24"/>
          <p:cNvPicPr preferRelativeResize="0"/>
          <p:nvPr/>
        </p:nvPicPr>
        <p:blipFill rotWithShape="1">
          <a:blip r:embed="rId4">
            <a:alphaModFix/>
          </a:blip>
          <a:srcRect b="0" l="0" r="0" t="0"/>
          <a:stretch/>
        </p:blipFill>
        <p:spPr>
          <a:xfrm>
            <a:off x="1364456" y="1257300"/>
            <a:ext cx="200025" cy="228600"/>
          </a:xfrm>
          <a:prstGeom prst="rect">
            <a:avLst/>
          </a:prstGeom>
          <a:noFill/>
          <a:ln>
            <a:noFill/>
          </a:ln>
        </p:spPr>
      </p:pic>
      <p:sp>
        <p:nvSpPr>
          <p:cNvPr id="1229" name="Google Shape;1229;p24"/>
          <p:cNvSpPr/>
          <p:nvPr/>
        </p:nvSpPr>
        <p:spPr>
          <a:xfrm>
            <a:off x="657225" y="1600200"/>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Text-Only Models</a:t>
            </a:r>
            <a:endParaRPr b="0" i="0" sz="900" u="none" cap="none" strike="noStrike">
              <a:solidFill>
                <a:schemeClr val="dk1"/>
              </a:solidFill>
              <a:latin typeface="Calibri"/>
              <a:ea typeface="Calibri"/>
              <a:cs typeface="Calibri"/>
              <a:sym typeface="Calibri"/>
            </a:endParaRPr>
          </a:p>
        </p:txBody>
      </p:sp>
      <p:sp>
        <p:nvSpPr>
          <p:cNvPr id="1230" name="Google Shape;1230;p24"/>
          <p:cNvSpPr/>
          <p:nvPr/>
        </p:nvSpPr>
        <p:spPr>
          <a:xfrm>
            <a:off x="657225" y="1828800"/>
            <a:ext cx="1685925" cy="291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Language understanding and generation</a:t>
            </a:r>
            <a:endParaRPr b="0" i="0" sz="765" u="none" cap="none" strike="noStrike">
              <a:solidFill>
                <a:schemeClr val="dk1"/>
              </a:solidFill>
              <a:latin typeface="Calibri"/>
              <a:ea typeface="Calibri"/>
              <a:cs typeface="Calibri"/>
              <a:sym typeface="Calibri"/>
            </a:endParaRPr>
          </a:p>
        </p:txBody>
      </p:sp>
      <p:sp>
        <p:nvSpPr>
          <p:cNvPr id="1231" name="Google Shape;1231;p24"/>
          <p:cNvSpPr/>
          <p:nvPr/>
        </p:nvSpPr>
        <p:spPr>
          <a:xfrm>
            <a:off x="2557463" y="1158711"/>
            <a:ext cx="1957388" cy="106014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32" name="Google Shape;1232;p24"/>
          <p:cNvPicPr preferRelativeResize="0"/>
          <p:nvPr/>
        </p:nvPicPr>
        <p:blipFill rotWithShape="1">
          <a:blip r:embed="rId5">
            <a:alphaModFix/>
          </a:blip>
          <a:srcRect b="0" l="0" r="0" t="0"/>
          <a:stretch/>
        </p:blipFill>
        <p:spPr>
          <a:xfrm>
            <a:off x="3407569" y="1330161"/>
            <a:ext cx="257175" cy="228600"/>
          </a:xfrm>
          <a:prstGeom prst="rect">
            <a:avLst/>
          </a:prstGeom>
          <a:noFill/>
          <a:ln>
            <a:noFill/>
          </a:ln>
        </p:spPr>
      </p:pic>
      <p:sp>
        <p:nvSpPr>
          <p:cNvPr id="1233" name="Google Shape;1233;p24"/>
          <p:cNvSpPr/>
          <p:nvPr/>
        </p:nvSpPr>
        <p:spPr>
          <a:xfrm>
            <a:off x="2728913" y="1673061"/>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Vision Integration</a:t>
            </a:r>
            <a:endParaRPr b="0" i="0" sz="900" u="none" cap="none" strike="noStrike">
              <a:solidFill>
                <a:schemeClr val="dk1"/>
              </a:solidFill>
              <a:latin typeface="Calibri"/>
              <a:ea typeface="Calibri"/>
              <a:cs typeface="Calibri"/>
              <a:sym typeface="Calibri"/>
            </a:endParaRPr>
          </a:p>
        </p:txBody>
      </p:sp>
      <p:sp>
        <p:nvSpPr>
          <p:cNvPr id="1234" name="Google Shape;1234;p24"/>
          <p:cNvSpPr/>
          <p:nvPr/>
        </p:nvSpPr>
        <p:spPr>
          <a:xfrm>
            <a:off x="2728913" y="1901661"/>
            <a:ext cx="1685925" cy="14574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Image understanding and analysis</a:t>
            </a:r>
            <a:endParaRPr b="0" i="0" sz="765" u="none" cap="none" strike="noStrike">
              <a:solidFill>
                <a:schemeClr val="dk1"/>
              </a:solidFill>
              <a:latin typeface="Calibri"/>
              <a:ea typeface="Calibri"/>
              <a:cs typeface="Calibri"/>
              <a:sym typeface="Calibri"/>
            </a:endParaRPr>
          </a:p>
        </p:txBody>
      </p:sp>
      <p:sp>
        <p:nvSpPr>
          <p:cNvPr id="1235" name="Google Shape;1235;p24"/>
          <p:cNvSpPr/>
          <p:nvPr/>
        </p:nvSpPr>
        <p:spPr>
          <a:xfrm>
            <a:off x="4629150" y="1158711"/>
            <a:ext cx="1957388" cy="106014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36" name="Google Shape;1236;p24"/>
          <p:cNvPicPr preferRelativeResize="0"/>
          <p:nvPr/>
        </p:nvPicPr>
        <p:blipFill rotWithShape="1">
          <a:blip r:embed="rId6">
            <a:alphaModFix/>
          </a:blip>
          <a:srcRect b="0" l="0" r="0" t="0"/>
          <a:stretch/>
        </p:blipFill>
        <p:spPr>
          <a:xfrm>
            <a:off x="5464969" y="1330161"/>
            <a:ext cx="285750" cy="228600"/>
          </a:xfrm>
          <a:prstGeom prst="rect">
            <a:avLst/>
          </a:prstGeom>
          <a:noFill/>
          <a:ln>
            <a:noFill/>
          </a:ln>
        </p:spPr>
      </p:pic>
      <p:sp>
        <p:nvSpPr>
          <p:cNvPr id="1237" name="Google Shape;1237;p24"/>
          <p:cNvSpPr/>
          <p:nvPr/>
        </p:nvSpPr>
        <p:spPr>
          <a:xfrm>
            <a:off x="4800600" y="1673061"/>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Audio Processing</a:t>
            </a:r>
            <a:endParaRPr b="0" i="0" sz="900" u="none" cap="none" strike="noStrike">
              <a:solidFill>
                <a:schemeClr val="dk1"/>
              </a:solidFill>
              <a:latin typeface="Calibri"/>
              <a:ea typeface="Calibri"/>
              <a:cs typeface="Calibri"/>
              <a:sym typeface="Calibri"/>
            </a:endParaRPr>
          </a:p>
        </p:txBody>
      </p:sp>
      <p:sp>
        <p:nvSpPr>
          <p:cNvPr id="1238" name="Google Shape;1238;p24"/>
          <p:cNvSpPr/>
          <p:nvPr/>
        </p:nvSpPr>
        <p:spPr>
          <a:xfrm>
            <a:off x="4800600" y="1901661"/>
            <a:ext cx="1685925" cy="14574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Speech and sound recognition</a:t>
            </a:r>
            <a:endParaRPr b="0" i="0" sz="765" u="none" cap="none" strike="noStrike">
              <a:solidFill>
                <a:schemeClr val="dk1"/>
              </a:solidFill>
              <a:latin typeface="Calibri"/>
              <a:ea typeface="Calibri"/>
              <a:cs typeface="Calibri"/>
              <a:sym typeface="Calibri"/>
            </a:endParaRPr>
          </a:p>
        </p:txBody>
      </p:sp>
      <p:sp>
        <p:nvSpPr>
          <p:cNvPr id="1239" name="Google Shape;1239;p24"/>
          <p:cNvSpPr/>
          <p:nvPr/>
        </p:nvSpPr>
        <p:spPr>
          <a:xfrm>
            <a:off x="6700838" y="1085850"/>
            <a:ext cx="1957388" cy="120589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40" name="Google Shape;1240;p24"/>
          <p:cNvPicPr preferRelativeResize="0"/>
          <p:nvPr/>
        </p:nvPicPr>
        <p:blipFill rotWithShape="1">
          <a:blip r:embed="rId7">
            <a:alphaModFix/>
          </a:blip>
          <a:srcRect b="0" l="0" r="0" t="0"/>
          <a:stretch/>
        </p:blipFill>
        <p:spPr>
          <a:xfrm>
            <a:off x="7565231" y="1257300"/>
            <a:ext cx="228600" cy="228600"/>
          </a:xfrm>
          <a:prstGeom prst="rect">
            <a:avLst/>
          </a:prstGeom>
          <a:noFill/>
          <a:ln>
            <a:noFill/>
          </a:ln>
        </p:spPr>
      </p:pic>
      <p:sp>
        <p:nvSpPr>
          <p:cNvPr id="1241" name="Google Shape;1241;p24"/>
          <p:cNvSpPr/>
          <p:nvPr/>
        </p:nvSpPr>
        <p:spPr>
          <a:xfrm>
            <a:off x="6872288" y="1600200"/>
            <a:ext cx="1685925" cy="17145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900"/>
              <a:buFont typeface="Noto Sans"/>
              <a:buNone/>
            </a:pPr>
            <a:r>
              <a:rPr b="1" i="0" lang="en-US" sz="900" u="none" cap="none" strike="noStrike">
                <a:solidFill>
                  <a:srgbClr val="2D3748"/>
                </a:solidFill>
                <a:latin typeface="Noto Sans"/>
                <a:ea typeface="Noto Sans"/>
                <a:cs typeface="Noto Sans"/>
                <a:sym typeface="Noto Sans"/>
              </a:rPr>
              <a:t>Multimodal AI</a:t>
            </a:r>
            <a:endParaRPr b="0" i="0" sz="900" u="none" cap="none" strike="noStrike">
              <a:solidFill>
                <a:schemeClr val="dk1"/>
              </a:solidFill>
              <a:latin typeface="Calibri"/>
              <a:ea typeface="Calibri"/>
              <a:cs typeface="Calibri"/>
              <a:sym typeface="Calibri"/>
            </a:endParaRPr>
          </a:p>
        </p:txBody>
      </p:sp>
      <p:sp>
        <p:nvSpPr>
          <p:cNvPr id="1242" name="Google Shape;1242;p24"/>
          <p:cNvSpPr/>
          <p:nvPr/>
        </p:nvSpPr>
        <p:spPr>
          <a:xfrm>
            <a:off x="6872288" y="1828800"/>
            <a:ext cx="1685925" cy="291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Unified understanding across modalities</a:t>
            </a:r>
            <a:endParaRPr b="0" i="0" sz="765" u="none" cap="none" strike="noStrike">
              <a:solidFill>
                <a:schemeClr val="dk1"/>
              </a:solidFill>
              <a:latin typeface="Calibri"/>
              <a:ea typeface="Calibri"/>
              <a:cs typeface="Calibri"/>
              <a:sym typeface="Calibri"/>
            </a:endParaRPr>
          </a:p>
        </p:txBody>
      </p:sp>
      <p:sp>
        <p:nvSpPr>
          <p:cNvPr id="1243" name="Google Shape;1243;p24"/>
          <p:cNvSpPr/>
          <p:nvPr/>
        </p:nvSpPr>
        <p:spPr>
          <a:xfrm>
            <a:off x="428625" y="2520348"/>
            <a:ext cx="4029075" cy="270033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44" name="Google Shape;1244;p24"/>
          <p:cNvPicPr preferRelativeResize="0"/>
          <p:nvPr/>
        </p:nvPicPr>
        <p:blipFill rotWithShape="1">
          <a:blip r:embed="rId8">
            <a:alphaModFix/>
          </a:blip>
          <a:srcRect b="0" l="0" r="0" t="0"/>
          <a:stretch/>
        </p:blipFill>
        <p:spPr>
          <a:xfrm>
            <a:off x="657225" y="2770380"/>
            <a:ext cx="192881" cy="171450"/>
          </a:xfrm>
          <a:prstGeom prst="rect">
            <a:avLst/>
          </a:prstGeom>
          <a:noFill/>
          <a:ln>
            <a:noFill/>
          </a:ln>
        </p:spPr>
      </p:pic>
      <p:sp>
        <p:nvSpPr>
          <p:cNvPr id="1245" name="Google Shape;1245;p24"/>
          <p:cNvSpPr/>
          <p:nvPr/>
        </p:nvSpPr>
        <p:spPr>
          <a:xfrm>
            <a:off x="964406" y="2748948"/>
            <a:ext cx="2279442"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Multimodal Perception Systems</a:t>
            </a:r>
            <a:endParaRPr b="0" i="0" sz="1125" u="none" cap="none" strike="noStrike">
              <a:solidFill>
                <a:schemeClr val="dk1"/>
              </a:solidFill>
              <a:latin typeface="Calibri"/>
              <a:ea typeface="Calibri"/>
              <a:cs typeface="Calibri"/>
              <a:sym typeface="Calibri"/>
            </a:endParaRPr>
          </a:p>
        </p:txBody>
      </p:sp>
      <p:sp>
        <p:nvSpPr>
          <p:cNvPr id="1246" name="Google Shape;1246;p24"/>
          <p:cNvSpPr/>
          <p:nvPr/>
        </p:nvSpPr>
        <p:spPr>
          <a:xfrm>
            <a:off x="657225" y="3077561"/>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Advanced AI systems that can simultaneously process and understand multiple types of input including text, images, audio, and video for comprehensive scene understanding.</a:t>
            </a:r>
            <a:endParaRPr b="0" i="0" sz="900" u="none" cap="none" strike="noStrike">
              <a:solidFill>
                <a:schemeClr val="dk1"/>
              </a:solidFill>
              <a:latin typeface="Calibri"/>
              <a:ea typeface="Calibri"/>
              <a:cs typeface="Calibri"/>
              <a:sym typeface="Calibri"/>
            </a:endParaRPr>
          </a:p>
        </p:txBody>
      </p:sp>
      <p:sp>
        <p:nvSpPr>
          <p:cNvPr id="1247" name="Google Shape;1247;p24"/>
          <p:cNvSpPr/>
          <p:nvPr/>
        </p:nvSpPr>
        <p:spPr>
          <a:xfrm>
            <a:off x="657225" y="3740451"/>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771525" y="3854751"/>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Capabilities:</a:t>
            </a:r>
            <a:endParaRPr b="0" i="0" sz="810" u="none" cap="none" strike="noStrike">
              <a:solidFill>
                <a:schemeClr val="dk1"/>
              </a:solidFill>
              <a:latin typeface="Calibri"/>
              <a:ea typeface="Calibri"/>
              <a:cs typeface="Calibri"/>
              <a:sym typeface="Calibri"/>
            </a:endParaRPr>
          </a:p>
        </p:txBody>
      </p:sp>
      <p:pic>
        <p:nvPicPr>
          <p:cNvPr descr="preencoded.png" id="1249" name="Google Shape;1249;p24"/>
          <p:cNvPicPr preferRelativeResize="0"/>
          <p:nvPr/>
        </p:nvPicPr>
        <p:blipFill rotWithShape="1">
          <a:blip r:embed="rId9">
            <a:alphaModFix/>
          </a:blip>
          <a:srcRect b="0" l="0" r="0" t="0"/>
          <a:stretch/>
        </p:blipFill>
        <p:spPr>
          <a:xfrm>
            <a:off x="771525" y="4127636"/>
            <a:ext cx="69652" cy="80004"/>
          </a:xfrm>
          <a:prstGeom prst="rect">
            <a:avLst/>
          </a:prstGeom>
          <a:noFill/>
          <a:ln>
            <a:noFill/>
          </a:ln>
        </p:spPr>
      </p:pic>
      <p:sp>
        <p:nvSpPr>
          <p:cNvPr id="1250" name="Google Shape;1250;p24"/>
          <p:cNvSpPr/>
          <p:nvPr/>
        </p:nvSpPr>
        <p:spPr>
          <a:xfrm>
            <a:off x="898327" y="4094764"/>
            <a:ext cx="177837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Cross-modal reasoning and inference</a:t>
            </a:r>
            <a:endParaRPr b="0" i="0" sz="765" u="none" cap="none" strike="noStrike">
              <a:solidFill>
                <a:schemeClr val="dk1"/>
              </a:solidFill>
              <a:latin typeface="Calibri"/>
              <a:ea typeface="Calibri"/>
              <a:cs typeface="Calibri"/>
              <a:sym typeface="Calibri"/>
            </a:endParaRPr>
          </a:p>
        </p:txBody>
      </p:sp>
      <p:pic>
        <p:nvPicPr>
          <p:cNvPr descr="preencoded.png" id="1251" name="Google Shape;1251;p24"/>
          <p:cNvPicPr preferRelativeResize="0"/>
          <p:nvPr/>
        </p:nvPicPr>
        <p:blipFill rotWithShape="1">
          <a:blip r:embed="rId10">
            <a:alphaModFix/>
          </a:blip>
          <a:srcRect b="0" l="0" r="0" t="0"/>
          <a:stretch/>
        </p:blipFill>
        <p:spPr>
          <a:xfrm>
            <a:off x="771525" y="4330536"/>
            <a:ext cx="69652" cy="80004"/>
          </a:xfrm>
          <a:prstGeom prst="rect">
            <a:avLst/>
          </a:prstGeom>
          <a:noFill/>
          <a:ln>
            <a:noFill/>
          </a:ln>
        </p:spPr>
      </p:pic>
      <p:sp>
        <p:nvSpPr>
          <p:cNvPr id="1252" name="Google Shape;1252;p24"/>
          <p:cNvSpPr/>
          <p:nvPr/>
        </p:nvSpPr>
        <p:spPr>
          <a:xfrm>
            <a:off x="898327" y="4297663"/>
            <a:ext cx="1574667"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Real-time multimodal processing</a:t>
            </a:r>
            <a:endParaRPr b="0" i="0" sz="765" u="none" cap="none" strike="noStrike">
              <a:solidFill>
                <a:schemeClr val="dk1"/>
              </a:solidFill>
              <a:latin typeface="Calibri"/>
              <a:ea typeface="Calibri"/>
              <a:cs typeface="Calibri"/>
              <a:sym typeface="Calibri"/>
            </a:endParaRPr>
          </a:p>
        </p:txBody>
      </p:sp>
      <p:pic>
        <p:nvPicPr>
          <p:cNvPr descr="preencoded.png" id="1253" name="Google Shape;1253;p24"/>
          <p:cNvPicPr preferRelativeResize="0"/>
          <p:nvPr/>
        </p:nvPicPr>
        <p:blipFill rotWithShape="1">
          <a:blip r:embed="rId11">
            <a:alphaModFix/>
          </a:blip>
          <a:srcRect b="0" l="0" r="0" t="0"/>
          <a:stretch/>
        </p:blipFill>
        <p:spPr>
          <a:xfrm>
            <a:off x="771525" y="4533435"/>
            <a:ext cx="69652" cy="80004"/>
          </a:xfrm>
          <a:prstGeom prst="rect">
            <a:avLst/>
          </a:prstGeom>
          <a:noFill/>
          <a:ln>
            <a:noFill/>
          </a:ln>
        </p:spPr>
      </p:pic>
      <p:sp>
        <p:nvSpPr>
          <p:cNvPr id="1254" name="Google Shape;1254;p24"/>
          <p:cNvSpPr/>
          <p:nvPr/>
        </p:nvSpPr>
        <p:spPr>
          <a:xfrm>
            <a:off x="898327" y="4500563"/>
            <a:ext cx="139710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Context-aware interpretation</a:t>
            </a:r>
            <a:endParaRPr b="0" i="0" sz="765" u="none" cap="none" strike="noStrike">
              <a:solidFill>
                <a:schemeClr val="dk1"/>
              </a:solidFill>
              <a:latin typeface="Calibri"/>
              <a:ea typeface="Calibri"/>
              <a:cs typeface="Calibri"/>
              <a:sym typeface="Calibri"/>
            </a:endParaRPr>
          </a:p>
        </p:txBody>
      </p:sp>
      <p:pic>
        <p:nvPicPr>
          <p:cNvPr descr="preencoded.png" id="1255" name="Google Shape;1255;p24"/>
          <p:cNvPicPr preferRelativeResize="0"/>
          <p:nvPr/>
        </p:nvPicPr>
        <p:blipFill rotWithShape="1">
          <a:blip r:embed="rId12">
            <a:alphaModFix/>
          </a:blip>
          <a:srcRect b="0" l="0" r="0" t="0"/>
          <a:stretch/>
        </p:blipFill>
        <p:spPr>
          <a:xfrm>
            <a:off x="771525" y="4736334"/>
            <a:ext cx="69652" cy="80004"/>
          </a:xfrm>
          <a:prstGeom prst="rect">
            <a:avLst/>
          </a:prstGeom>
          <a:noFill/>
          <a:ln>
            <a:noFill/>
          </a:ln>
        </p:spPr>
      </p:pic>
      <p:sp>
        <p:nvSpPr>
          <p:cNvPr id="1256" name="Google Shape;1256;p24"/>
          <p:cNvSpPr/>
          <p:nvPr/>
        </p:nvSpPr>
        <p:spPr>
          <a:xfrm>
            <a:off x="898327" y="4703462"/>
            <a:ext cx="150588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Unified representation learning</a:t>
            </a:r>
            <a:endParaRPr b="0" i="0" sz="765" u="none" cap="none" strike="noStrike">
              <a:solidFill>
                <a:schemeClr val="dk1"/>
              </a:solidFill>
              <a:latin typeface="Calibri"/>
              <a:ea typeface="Calibri"/>
              <a:cs typeface="Calibri"/>
              <a:sym typeface="Calibri"/>
            </a:endParaRPr>
          </a:p>
        </p:txBody>
      </p:sp>
      <p:sp>
        <p:nvSpPr>
          <p:cNvPr id="1257" name="Google Shape;1257;p24"/>
          <p:cNvSpPr/>
          <p:nvPr/>
        </p:nvSpPr>
        <p:spPr>
          <a:xfrm>
            <a:off x="4686300" y="2520348"/>
            <a:ext cx="4029075" cy="270033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8" name="Google Shape;1258;p24"/>
          <p:cNvPicPr preferRelativeResize="0"/>
          <p:nvPr/>
        </p:nvPicPr>
        <p:blipFill rotWithShape="1">
          <a:blip r:embed="rId13">
            <a:alphaModFix/>
          </a:blip>
          <a:srcRect b="0" l="0" r="0" t="0"/>
          <a:stretch/>
        </p:blipFill>
        <p:spPr>
          <a:xfrm>
            <a:off x="4914900" y="2770380"/>
            <a:ext cx="171450" cy="171450"/>
          </a:xfrm>
          <a:prstGeom prst="rect">
            <a:avLst/>
          </a:prstGeom>
          <a:noFill/>
          <a:ln>
            <a:noFill/>
          </a:ln>
        </p:spPr>
      </p:pic>
      <p:sp>
        <p:nvSpPr>
          <p:cNvPr id="1259" name="Google Shape;1259;p24"/>
          <p:cNvSpPr/>
          <p:nvPr/>
        </p:nvSpPr>
        <p:spPr>
          <a:xfrm>
            <a:off x="5200650" y="2748948"/>
            <a:ext cx="2283154"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Predictive Analytics Capabilities</a:t>
            </a:r>
            <a:endParaRPr b="0" i="0" sz="1125" u="none" cap="none" strike="noStrike">
              <a:solidFill>
                <a:schemeClr val="dk1"/>
              </a:solidFill>
              <a:latin typeface="Calibri"/>
              <a:ea typeface="Calibri"/>
              <a:cs typeface="Calibri"/>
              <a:sym typeface="Calibri"/>
            </a:endParaRPr>
          </a:p>
        </p:txBody>
      </p:sp>
      <p:sp>
        <p:nvSpPr>
          <p:cNvPr id="1260" name="Google Shape;1260;p24"/>
          <p:cNvSpPr/>
          <p:nvPr/>
        </p:nvSpPr>
        <p:spPr>
          <a:xfrm>
            <a:off x="4914900" y="3077561"/>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Sophisticated forecasting and prediction systems that leverage historical data, real-time inputs, and advanced modeling to anticipate future trends and outcomes.</a:t>
            </a:r>
            <a:endParaRPr b="0" i="0" sz="900" u="none" cap="none" strike="noStrike">
              <a:solidFill>
                <a:schemeClr val="dk1"/>
              </a:solidFill>
              <a:latin typeface="Calibri"/>
              <a:ea typeface="Calibri"/>
              <a:cs typeface="Calibri"/>
              <a:sym typeface="Calibri"/>
            </a:endParaRPr>
          </a:p>
        </p:txBody>
      </p:sp>
      <p:sp>
        <p:nvSpPr>
          <p:cNvPr id="1261" name="Google Shape;1261;p24"/>
          <p:cNvSpPr/>
          <p:nvPr/>
        </p:nvSpPr>
        <p:spPr>
          <a:xfrm>
            <a:off x="4914900" y="3740451"/>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5029200" y="3854751"/>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Capabilities:</a:t>
            </a:r>
            <a:endParaRPr b="0" i="0" sz="810" u="none" cap="none" strike="noStrike">
              <a:solidFill>
                <a:schemeClr val="dk1"/>
              </a:solidFill>
              <a:latin typeface="Calibri"/>
              <a:ea typeface="Calibri"/>
              <a:cs typeface="Calibri"/>
              <a:sym typeface="Calibri"/>
            </a:endParaRPr>
          </a:p>
        </p:txBody>
      </p:sp>
      <p:pic>
        <p:nvPicPr>
          <p:cNvPr descr="preencoded.png" id="1263" name="Google Shape;1263;p24"/>
          <p:cNvPicPr preferRelativeResize="0"/>
          <p:nvPr/>
        </p:nvPicPr>
        <p:blipFill rotWithShape="1">
          <a:blip r:embed="rId9">
            <a:alphaModFix/>
          </a:blip>
          <a:srcRect b="0" l="0" r="0" t="0"/>
          <a:stretch/>
        </p:blipFill>
        <p:spPr>
          <a:xfrm>
            <a:off x="5029200" y="4127636"/>
            <a:ext cx="69652" cy="80004"/>
          </a:xfrm>
          <a:prstGeom prst="rect">
            <a:avLst/>
          </a:prstGeom>
          <a:noFill/>
          <a:ln>
            <a:noFill/>
          </a:ln>
        </p:spPr>
      </p:pic>
      <p:sp>
        <p:nvSpPr>
          <p:cNvPr id="1264" name="Google Shape;1264;p24"/>
          <p:cNvSpPr/>
          <p:nvPr/>
        </p:nvSpPr>
        <p:spPr>
          <a:xfrm>
            <a:off x="5156002" y="4094764"/>
            <a:ext cx="112715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Time series forecasting</a:t>
            </a:r>
            <a:endParaRPr b="0" i="0" sz="765" u="none" cap="none" strike="noStrike">
              <a:solidFill>
                <a:schemeClr val="dk1"/>
              </a:solidFill>
              <a:latin typeface="Calibri"/>
              <a:ea typeface="Calibri"/>
              <a:cs typeface="Calibri"/>
              <a:sym typeface="Calibri"/>
            </a:endParaRPr>
          </a:p>
        </p:txBody>
      </p:sp>
      <p:pic>
        <p:nvPicPr>
          <p:cNvPr descr="preencoded.png" id="1265" name="Google Shape;1265;p24"/>
          <p:cNvPicPr preferRelativeResize="0"/>
          <p:nvPr/>
        </p:nvPicPr>
        <p:blipFill rotWithShape="1">
          <a:blip r:embed="rId10">
            <a:alphaModFix/>
          </a:blip>
          <a:srcRect b="0" l="0" r="0" t="0"/>
          <a:stretch/>
        </p:blipFill>
        <p:spPr>
          <a:xfrm>
            <a:off x="5029200" y="4330536"/>
            <a:ext cx="69652" cy="80004"/>
          </a:xfrm>
          <a:prstGeom prst="rect">
            <a:avLst/>
          </a:prstGeom>
          <a:noFill/>
          <a:ln>
            <a:noFill/>
          </a:ln>
        </p:spPr>
      </p:pic>
      <p:sp>
        <p:nvSpPr>
          <p:cNvPr id="1266" name="Google Shape;1266;p24"/>
          <p:cNvSpPr/>
          <p:nvPr/>
        </p:nvSpPr>
        <p:spPr>
          <a:xfrm>
            <a:off x="5156002" y="4297663"/>
            <a:ext cx="150657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Anomaly detection and alerting</a:t>
            </a:r>
            <a:endParaRPr b="0" i="0" sz="765" u="none" cap="none" strike="noStrike">
              <a:solidFill>
                <a:schemeClr val="dk1"/>
              </a:solidFill>
              <a:latin typeface="Calibri"/>
              <a:ea typeface="Calibri"/>
              <a:cs typeface="Calibri"/>
              <a:sym typeface="Calibri"/>
            </a:endParaRPr>
          </a:p>
        </p:txBody>
      </p:sp>
      <p:pic>
        <p:nvPicPr>
          <p:cNvPr descr="preencoded.png" id="1267" name="Google Shape;1267;p24"/>
          <p:cNvPicPr preferRelativeResize="0"/>
          <p:nvPr/>
        </p:nvPicPr>
        <p:blipFill rotWithShape="1">
          <a:blip r:embed="rId11">
            <a:alphaModFix/>
          </a:blip>
          <a:srcRect b="0" l="0" r="0" t="0"/>
          <a:stretch/>
        </p:blipFill>
        <p:spPr>
          <a:xfrm>
            <a:off x="5029200" y="4533435"/>
            <a:ext cx="69652" cy="80004"/>
          </a:xfrm>
          <a:prstGeom prst="rect">
            <a:avLst/>
          </a:prstGeom>
          <a:noFill/>
          <a:ln>
            <a:noFill/>
          </a:ln>
        </p:spPr>
      </p:pic>
      <p:sp>
        <p:nvSpPr>
          <p:cNvPr id="1268" name="Google Shape;1268;p24"/>
          <p:cNvSpPr/>
          <p:nvPr/>
        </p:nvSpPr>
        <p:spPr>
          <a:xfrm>
            <a:off x="5156002" y="4500563"/>
            <a:ext cx="162964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Scenario modeling and simulation</a:t>
            </a:r>
            <a:endParaRPr b="0" i="0" sz="765" u="none" cap="none" strike="noStrike">
              <a:solidFill>
                <a:schemeClr val="dk1"/>
              </a:solidFill>
              <a:latin typeface="Calibri"/>
              <a:ea typeface="Calibri"/>
              <a:cs typeface="Calibri"/>
              <a:sym typeface="Calibri"/>
            </a:endParaRPr>
          </a:p>
        </p:txBody>
      </p:sp>
      <p:pic>
        <p:nvPicPr>
          <p:cNvPr descr="preencoded.png" id="1269" name="Google Shape;1269;p24"/>
          <p:cNvPicPr preferRelativeResize="0"/>
          <p:nvPr/>
        </p:nvPicPr>
        <p:blipFill rotWithShape="1">
          <a:blip r:embed="rId12">
            <a:alphaModFix/>
          </a:blip>
          <a:srcRect b="0" l="0" r="0" t="0"/>
          <a:stretch/>
        </p:blipFill>
        <p:spPr>
          <a:xfrm>
            <a:off x="5029200" y="4736334"/>
            <a:ext cx="69652" cy="80004"/>
          </a:xfrm>
          <a:prstGeom prst="rect">
            <a:avLst/>
          </a:prstGeom>
          <a:noFill/>
          <a:ln>
            <a:noFill/>
          </a:ln>
        </p:spPr>
      </p:pic>
      <p:sp>
        <p:nvSpPr>
          <p:cNvPr id="1270" name="Google Shape;1270;p24"/>
          <p:cNvSpPr/>
          <p:nvPr/>
        </p:nvSpPr>
        <p:spPr>
          <a:xfrm>
            <a:off x="5156002" y="4703462"/>
            <a:ext cx="126148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Uncertainty quantification</a:t>
            </a:r>
            <a:endParaRPr b="0" i="0" sz="765" u="none" cap="none" strike="noStrike">
              <a:solidFill>
                <a:schemeClr val="dk1"/>
              </a:solidFill>
              <a:latin typeface="Calibri"/>
              <a:ea typeface="Calibri"/>
              <a:cs typeface="Calibri"/>
              <a:sym typeface="Calibri"/>
            </a:endParaRPr>
          </a:p>
        </p:txBody>
      </p:sp>
      <p:pic>
        <p:nvPicPr>
          <p:cNvPr descr="preencoded.png" id="1271" name="Google Shape;1271;p24"/>
          <p:cNvPicPr preferRelativeResize="0"/>
          <p:nvPr/>
        </p:nvPicPr>
        <p:blipFill rotWithShape="1">
          <a:blip r:embed="rId14">
            <a:alphaModFix/>
          </a:blip>
          <a:srcRect b="0" l="0" r="0" t="0"/>
          <a:stretch/>
        </p:blipFill>
        <p:spPr>
          <a:xfrm>
            <a:off x="2457450" y="1603074"/>
            <a:ext cx="150019" cy="171450"/>
          </a:xfrm>
          <a:prstGeom prst="rect">
            <a:avLst/>
          </a:prstGeom>
          <a:noFill/>
          <a:ln>
            <a:noFill/>
          </a:ln>
        </p:spPr>
      </p:pic>
      <p:pic>
        <p:nvPicPr>
          <p:cNvPr descr="preencoded.png" id="1272" name="Google Shape;1272;p24"/>
          <p:cNvPicPr preferRelativeResize="0"/>
          <p:nvPr/>
        </p:nvPicPr>
        <p:blipFill rotWithShape="1">
          <a:blip r:embed="rId14">
            <a:alphaModFix/>
          </a:blip>
          <a:srcRect b="0" l="0" r="0" t="0"/>
          <a:stretch/>
        </p:blipFill>
        <p:spPr>
          <a:xfrm>
            <a:off x="4529138" y="1603046"/>
            <a:ext cx="150019" cy="171450"/>
          </a:xfrm>
          <a:prstGeom prst="rect">
            <a:avLst/>
          </a:prstGeom>
          <a:noFill/>
          <a:ln>
            <a:noFill/>
          </a:ln>
        </p:spPr>
      </p:pic>
      <p:pic>
        <p:nvPicPr>
          <p:cNvPr descr="preencoded.png" id="1273" name="Google Shape;1273;p24"/>
          <p:cNvPicPr preferRelativeResize="0"/>
          <p:nvPr/>
        </p:nvPicPr>
        <p:blipFill rotWithShape="1">
          <a:blip r:embed="rId14">
            <a:alphaModFix/>
          </a:blip>
          <a:srcRect b="0" l="0" r="0" t="0"/>
          <a:stretch/>
        </p:blipFill>
        <p:spPr>
          <a:xfrm>
            <a:off x="6600825" y="1603046"/>
            <a:ext cx="150019" cy="171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descr="preencoded.png" id="1279" name="Google Shape;1279;p25"/>
          <p:cNvPicPr preferRelativeResize="0"/>
          <p:nvPr/>
        </p:nvPicPr>
        <p:blipFill rotWithShape="1">
          <a:blip r:embed="rId3">
            <a:alphaModFix/>
          </a:blip>
          <a:srcRect b="0" l="0" r="0" t="0"/>
          <a:stretch/>
        </p:blipFill>
        <p:spPr>
          <a:xfrm>
            <a:off x="0" y="0"/>
            <a:ext cx="9144000" cy="6468219"/>
          </a:xfrm>
          <a:prstGeom prst="rect">
            <a:avLst/>
          </a:prstGeom>
          <a:noFill/>
          <a:ln>
            <a:noFill/>
          </a:ln>
        </p:spPr>
      </p:pic>
      <p:sp>
        <p:nvSpPr>
          <p:cNvPr id="1280" name="Google Shape;1280;p25"/>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Adaptive Reasoning and Learning</a:t>
            </a:r>
            <a:endParaRPr b="0" i="0" sz="2250" u="none" cap="none" strike="noStrike">
              <a:solidFill>
                <a:schemeClr val="dk1"/>
              </a:solidFill>
              <a:latin typeface="Calibri"/>
              <a:ea typeface="Calibri"/>
              <a:cs typeface="Calibri"/>
              <a:sym typeface="Calibri"/>
            </a:endParaRPr>
          </a:p>
        </p:txBody>
      </p:sp>
      <p:sp>
        <p:nvSpPr>
          <p:cNvPr id="1281" name="Google Shape;1281;p25"/>
          <p:cNvSpPr/>
          <p:nvPr/>
        </p:nvSpPr>
        <p:spPr>
          <a:xfrm>
            <a:off x="428625" y="1085850"/>
            <a:ext cx="8286750" cy="938957"/>
          </a:xfrm>
          <a:prstGeom prst="rect">
            <a:avLst/>
          </a:prstGeom>
          <a:solidFill>
            <a:srgbClr val="FFFFFF"/>
          </a:solidFill>
          <a:ln cap="flat" cmpd="sng" w="9525">
            <a:solidFill>
              <a:srgbClr val="667E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657225" y="1314450"/>
            <a:ext cx="7900988" cy="43889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080"/>
              <a:buFont typeface="Noto Sans"/>
              <a:buNone/>
            </a:pPr>
            <a:r>
              <a:rPr b="0" i="0" lang="en-US" sz="1080" u="none" cap="none" strike="noStrike">
                <a:solidFill>
                  <a:srgbClr val="2D3748"/>
                </a:solidFill>
                <a:latin typeface="Noto Sans"/>
                <a:ea typeface="Noto Sans"/>
                <a:cs typeface="Noto Sans"/>
                <a:sym typeface="Noto Sans"/>
              </a:rPr>
              <a:t>Continuous improvement through reinforcement learning and adaptive mechanisms enables AI systems to evolve their reasoning capabilities and optimize performance over time.</a:t>
            </a:r>
            <a:endParaRPr b="0" i="0" sz="1080" u="none" cap="none" strike="noStrike">
              <a:solidFill>
                <a:schemeClr val="dk1"/>
              </a:solidFill>
              <a:latin typeface="Calibri"/>
              <a:ea typeface="Calibri"/>
              <a:cs typeface="Calibri"/>
              <a:sym typeface="Calibri"/>
            </a:endParaRPr>
          </a:p>
        </p:txBody>
      </p:sp>
      <p:sp>
        <p:nvSpPr>
          <p:cNvPr id="1283" name="Google Shape;1283;p25"/>
          <p:cNvSpPr/>
          <p:nvPr/>
        </p:nvSpPr>
        <p:spPr>
          <a:xfrm>
            <a:off x="4143375" y="2210544"/>
            <a:ext cx="857250" cy="85725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4" name="Google Shape;1284;p25"/>
          <p:cNvPicPr preferRelativeResize="0"/>
          <p:nvPr/>
        </p:nvPicPr>
        <p:blipFill rotWithShape="1">
          <a:blip r:embed="rId4">
            <a:alphaModFix/>
          </a:blip>
          <a:srcRect b="0" l="0" r="0" t="0"/>
          <a:stretch/>
        </p:blipFill>
        <p:spPr>
          <a:xfrm>
            <a:off x="4457700" y="2524869"/>
            <a:ext cx="228600" cy="228600"/>
          </a:xfrm>
          <a:prstGeom prst="rect">
            <a:avLst/>
          </a:prstGeom>
          <a:noFill/>
          <a:ln>
            <a:noFill/>
          </a:ln>
        </p:spPr>
      </p:pic>
      <p:sp>
        <p:nvSpPr>
          <p:cNvPr id="1285" name="Google Shape;1285;p25"/>
          <p:cNvSpPr/>
          <p:nvPr/>
        </p:nvSpPr>
        <p:spPr>
          <a:xfrm>
            <a:off x="4286250" y="1924794"/>
            <a:ext cx="571500" cy="57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6" name="Google Shape;1286;p25"/>
          <p:cNvPicPr preferRelativeResize="0"/>
          <p:nvPr/>
        </p:nvPicPr>
        <p:blipFill rotWithShape="1">
          <a:blip r:embed="rId5">
            <a:alphaModFix/>
          </a:blip>
          <a:srcRect b="0" l="0" r="0" t="0"/>
          <a:stretch/>
        </p:blipFill>
        <p:spPr>
          <a:xfrm>
            <a:off x="4503241" y="2067669"/>
            <a:ext cx="137517" cy="137154"/>
          </a:xfrm>
          <a:prstGeom prst="rect">
            <a:avLst/>
          </a:prstGeom>
          <a:noFill/>
          <a:ln>
            <a:noFill/>
          </a:ln>
        </p:spPr>
      </p:pic>
      <p:sp>
        <p:nvSpPr>
          <p:cNvPr id="1287" name="Google Shape;1287;p25"/>
          <p:cNvSpPr/>
          <p:nvPr/>
        </p:nvSpPr>
        <p:spPr>
          <a:xfrm>
            <a:off x="4409870" y="2233399"/>
            <a:ext cx="395697" cy="11999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630"/>
              <a:buFont typeface="Noto Sans"/>
              <a:buNone/>
            </a:pPr>
            <a:r>
              <a:rPr b="1" i="0" lang="en-US" sz="630" u="none" cap="none" strike="noStrike">
                <a:solidFill>
                  <a:srgbClr val="667EEA"/>
                </a:solidFill>
                <a:latin typeface="Noto Sans"/>
                <a:ea typeface="Noto Sans"/>
                <a:cs typeface="Noto Sans"/>
                <a:sym typeface="Noto Sans"/>
              </a:rPr>
              <a:t>Observe</a:t>
            </a:r>
            <a:endParaRPr b="0" i="0" sz="630" u="none" cap="none" strike="noStrike">
              <a:solidFill>
                <a:schemeClr val="dk1"/>
              </a:solidFill>
              <a:latin typeface="Calibri"/>
              <a:ea typeface="Calibri"/>
              <a:cs typeface="Calibri"/>
              <a:sym typeface="Calibri"/>
            </a:endParaRPr>
          </a:p>
        </p:txBody>
      </p:sp>
      <p:sp>
        <p:nvSpPr>
          <p:cNvPr id="1288" name="Google Shape;1288;p25"/>
          <p:cNvSpPr/>
          <p:nvPr/>
        </p:nvSpPr>
        <p:spPr>
          <a:xfrm>
            <a:off x="8429625" y="2353419"/>
            <a:ext cx="571500" cy="57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9" name="Google Shape;1289;p25"/>
          <p:cNvPicPr preferRelativeResize="0"/>
          <p:nvPr/>
        </p:nvPicPr>
        <p:blipFill rotWithShape="1">
          <a:blip r:embed="rId6">
            <a:alphaModFix/>
          </a:blip>
          <a:srcRect b="0" l="0" r="0" t="0"/>
          <a:stretch/>
        </p:blipFill>
        <p:spPr>
          <a:xfrm>
            <a:off x="8646616" y="2496294"/>
            <a:ext cx="137517" cy="137154"/>
          </a:xfrm>
          <a:prstGeom prst="rect">
            <a:avLst/>
          </a:prstGeom>
          <a:noFill/>
          <a:ln>
            <a:noFill/>
          </a:ln>
        </p:spPr>
      </p:pic>
      <p:sp>
        <p:nvSpPr>
          <p:cNvPr id="1290" name="Google Shape;1290;p25"/>
          <p:cNvSpPr/>
          <p:nvPr/>
        </p:nvSpPr>
        <p:spPr>
          <a:xfrm>
            <a:off x="8572919" y="2662024"/>
            <a:ext cx="356350" cy="11999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630"/>
              <a:buFont typeface="Noto Sans"/>
              <a:buNone/>
            </a:pPr>
            <a:r>
              <a:rPr b="1" i="0" lang="en-US" sz="630" u="none" cap="none" strike="noStrike">
                <a:solidFill>
                  <a:srgbClr val="667EEA"/>
                </a:solidFill>
                <a:latin typeface="Noto Sans"/>
                <a:ea typeface="Noto Sans"/>
                <a:cs typeface="Noto Sans"/>
                <a:sym typeface="Noto Sans"/>
              </a:rPr>
              <a:t>Reason</a:t>
            </a:r>
            <a:endParaRPr b="0" i="0" sz="630" u="none" cap="none" strike="noStrike">
              <a:solidFill>
                <a:schemeClr val="dk1"/>
              </a:solidFill>
              <a:latin typeface="Calibri"/>
              <a:ea typeface="Calibri"/>
              <a:cs typeface="Calibri"/>
              <a:sym typeface="Calibri"/>
            </a:endParaRPr>
          </a:p>
        </p:txBody>
      </p:sp>
      <p:sp>
        <p:nvSpPr>
          <p:cNvPr id="1291" name="Google Shape;1291;p25"/>
          <p:cNvSpPr/>
          <p:nvPr/>
        </p:nvSpPr>
        <p:spPr>
          <a:xfrm>
            <a:off x="4286250" y="2782044"/>
            <a:ext cx="571500" cy="57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2" name="Google Shape;1292;p25"/>
          <p:cNvPicPr preferRelativeResize="0"/>
          <p:nvPr/>
        </p:nvPicPr>
        <p:blipFill rotWithShape="1">
          <a:blip r:embed="rId7">
            <a:alphaModFix/>
          </a:blip>
          <a:srcRect b="0" l="0" r="0" t="0"/>
          <a:stretch/>
        </p:blipFill>
        <p:spPr>
          <a:xfrm>
            <a:off x="4503241" y="2924919"/>
            <a:ext cx="137517" cy="137154"/>
          </a:xfrm>
          <a:prstGeom prst="rect">
            <a:avLst/>
          </a:prstGeom>
          <a:noFill/>
          <a:ln>
            <a:noFill/>
          </a:ln>
        </p:spPr>
      </p:pic>
      <p:sp>
        <p:nvSpPr>
          <p:cNvPr id="1293" name="Google Shape;1293;p25"/>
          <p:cNvSpPr/>
          <p:nvPr/>
        </p:nvSpPr>
        <p:spPr>
          <a:xfrm>
            <a:off x="4508850" y="3090649"/>
            <a:ext cx="197709" cy="11999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630"/>
              <a:buFont typeface="Noto Sans"/>
              <a:buNone/>
            </a:pPr>
            <a:r>
              <a:rPr b="1" i="0" lang="en-US" sz="630" u="none" cap="none" strike="noStrike">
                <a:solidFill>
                  <a:srgbClr val="667EEA"/>
                </a:solidFill>
                <a:latin typeface="Noto Sans"/>
                <a:ea typeface="Noto Sans"/>
                <a:cs typeface="Noto Sans"/>
                <a:sym typeface="Noto Sans"/>
              </a:rPr>
              <a:t>Act</a:t>
            </a:r>
            <a:endParaRPr b="0" i="0" sz="630" u="none" cap="none" strike="noStrike">
              <a:solidFill>
                <a:schemeClr val="dk1"/>
              </a:solidFill>
              <a:latin typeface="Calibri"/>
              <a:ea typeface="Calibri"/>
              <a:cs typeface="Calibri"/>
              <a:sym typeface="Calibri"/>
            </a:endParaRPr>
          </a:p>
        </p:txBody>
      </p:sp>
      <p:sp>
        <p:nvSpPr>
          <p:cNvPr id="1294" name="Google Shape;1294;p25"/>
          <p:cNvSpPr/>
          <p:nvPr/>
        </p:nvSpPr>
        <p:spPr>
          <a:xfrm>
            <a:off x="142875" y="2353419"/>
            <a:ext cx="571500" cy="57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5" name="Google Shape;1295;p25"/>
          <p:cNvPicPr preferRelativeResize="0"/>
          <p:nvPr/>
        </p:nvPicPr>
        <p:blipFill rotWithShape="1">
          <a:blip r:embed="rId8">
            <a:alphaModFix/>
          </a:blip>
          <a:srcRect b="0" l="0" r="0" t="0"/>
          <a:stretch/>
        </p:blipFill>
        <p:spPr>
          <a:xfrm>
            <a:off x="359866" y="2496294"/>
            <a:ext cx="137517" cy="137154"/>
          </a:xfrm>
          <a:prstGeom prst="rect">
            <a:avLst/>
          </a:prstGeom>
          <a:noFill/>
          <a:ln>
            <a:noFill/>
          </a:ln>
        </p:spPr>
      </p:pic>
      <p:sp>
        <p:nvSpPr>
          <p:cNvPr id="1296" name="Google Shape;1296;p25"/>
          <p:cNvSpPr/>
          <p:nvPr/>
        </p:nvSpPr>
        <p:spPr>
          <a:xfrm>
            <a:off x="316613" y="2662024"/>
            <a:ext cx="295461" cy="11999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667EEA"/>
              </a:buClr>
              <a:buSzPts val="630"/>
              <a:buFont typeface="Noto Sans"/>
              <a:buNone/>
            </a:pPr>
            <a:r>
              <a:rPr b="1" i="0" lang="en-US" sz="630" u="none" cap="none" strike="noStrike">
                <a:solidFill>
                  <a:srgbClr val="667EEA"/>
                </a:solidFill>
                <a:latin typeface="Noto Sans"/>
                <a:ea typeface="Noto Sans"/>
                <a:cs typeface="Noto Sans"/>
                <a:sym typeface="Noto Sans"/>
              </a:rPr>
              <a:t>Learn</a:t>
            </a:r>
            <a:endParaRPr b="0" i="0" sz="630" u="none" cap="none" strike="noStrike">
              <a:solidFill>
                <a:schemeClr val="dk1"/>
              </a:solidFill>
              <a:latin typeface="Calibri"/>
              <a:ea typeface="Calibri"/>
              <a:cs typeface="Calibri"/>
              <a:sym typeface="Calibri"/>
            </a:endParaRPr>
          </a:p>
        </p:txBody>
      </p:sp>
      <p:sp>
        <p:nvSpPr>
          <p:cNvPr id="1297" name="Google Shape;1297;p25"/>
          <p:cNvSpPr/>
          <p:nvPr/>
        </p:nvSpPr>
        <p:spPr>
          <a:xfrm>
            <a:off x="428625" y="3296394"/>
            <a:ext cx="4029075" cy="270033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8" name="Google Shape;1298;p25"/>
          <p:cNvPicPr preferRelativeResize="0"/>
          <p:nvPr/>
        </p:nvPicPr>
        <p:blipFill rotWithShape="1">
          <a:blip r:embed="rId9">
            <a:alphaModFix/>
          </a:blip>
          <a:srcRect b="0" l="0" r="0" t="0"/>
          <a:stretch/>
        </p:blipFill>
        <p:spPr>
          <a:xfrm>
            <a:off x="657225" y="3546425"/>
            <a:ext cx="128588" cy="171450"/>
          </a:xfrm>
          <a:prstGeom prst="rect">
            <a:avLst/>
          </a:prstGeom>
          <a:noFill/>
          <a:ln>
            <a:noFill/>
          </a:ln>
        </p:spPr>
      </p:pic>
      <p:sp>
        <p:nvSpPr>
          <p:cNvPr id="1299" name="Google Shape;1299;p25"/>
          <p:cNvSpPr/>
          <p:nvPr/>
        </p:nvSpPr>
        <p:spPr>
          <a:xfrm>
            <a:off x="900113" y="3524994"/>
            <a:ext cx="1764506"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Reinforcement Learning</a:t>
            </a:r>
            <a:endParaRPr b="0" i="0" sz="1125" u="none" cap="none" strike="noStrike">
              <a:solidFill>
                <a:schemeClr val="dk1"/>
              </a:solidFill>
              <a:latin typeface="Calibri"/>
              <a:ea typeface="Calibri"/>
              <a:cs typeface="Calibri"/>
              <a:sym typeface="Calibri"/>
            </a:endParaRPr>
          </a:p>
        </p:txBody>
      </p:sp>
      <p:sp>
        <p:nvSpPr>
          <p:cNvPr id="1300" name="Google Shape;1300;p25"/>
          <p:cNvSpPr/>
          <p:nvPr/>
        </p:nvSpPr>
        <p:spPr>
          <a:xfrm>
            <a:off x="657225" y="3853607"/>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AI agents learn optimal strategies through trial-and-error interactions, receiving feedback signals that guide behavior improvement and decision-making refinement.</a:t>
            </a:r>
            <a:endParaRPr b="0" i="0" sz="900" u="none" cap="none" strike="noStrike">
              <a:solidFill>
                <a:schemeClr val="dk1"/>
              </a:solidFill>
              <a:latin typeface="Calibri"/>
              <a:ea typeface="Calibri"/>
              <a:cs typeface="Calibri"/>
              <a:sym typeface="Calibri"/>
            </a:endParaRPr>
          </a:p>
        </p:txBody>
      </p:sp>
      <p:sp>
        <p:nvSpPr>
          <p:cNvPr id="1301" name="Google Shape;1301;p25"/>
          <p:cNvSpPr/>
          <p:nvPr/>
        </p:nvSpPr>
        <p:spPr>
          <a:xfrm>
            <a:off x="657225" y="4516496"/>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5"/>
          <p:cNvSpPr/>
          <p:nvPr/>
        </p:nvSpPr>
        <p:spPr>
          <a:xfrm>
            <a:off x="771525" y="4630796"/>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Mechanisms:</a:t>
            </a:r>
            <a:endParaRPr b="0" i="0" sz="810" u="none" cap="none" strike="noStrike">
              <a:solidFill>
                <a:schemeClr val="dk1"/>
              </a:solidFill>
              <a:latin typeface="Calibri"/>
              <a:ea typeface="Calibri"/>
              <a:cs typeface="Calibri"/>
              <a:sym typeface="Calibri"/>
            </a:endParaRPr>
          </a:p>
        </p:txBody>
      </p:sp>
      <p:pic>
        <p:nvPicPr>
          <p:cNvPr descr="preencoded.png" id="1303" name="Google Shape;1303;p25"/>
          <p:cNvPicPr preferRelativeResize="0"/>
          <p:nvPr/>
        </p:nvPicPr>
        <p:blipFill rotWithShape="1">
          <a:blip r:embed="rId10">
            <a:alphaModFix/>
          </a:blip>
          <a:srcRect b="0" l="0" r="0" t="0"/>
          <a:stretch/>
        </p:blipFill>
        <p:spPr>
          <a:xfrm>
            <a:off x="771525" y="4903682"/>
            <a:ext cx="69652" cy="80004"/>
          </a:xfrm>
          <a:prstGeom prst="rect">
            <a:avLst/>
          </a:prstGeom>
          <a:noFill/>
          <a:ln>
            <a:noFill/>
          </a:ln>
        </p:spPr>
      </p:pic>
      <p:sp>
        <p:nvSpPr>
          <p:cNvPr id="1304" name="Google Shape;1304;p25"/>
          <p:cNvSpPr/>
          <p:nvPr/>
        </p:nvSpPr>
        <p:spPr>
          <a:xfrm>
            <a:off x="898327" y="4870810"/>
            <a:ext cx="130850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Reward signal optimization</a:t>
            </a:r>
            <a:endParaRPr b="0" i="0" sz="765" u="none" cap="none" strike="noStrike">
              <a:solidFill>
                <a:schemeClr val="dk1"/>
              </a:solidFill>
              <a:latin typeface="Calibri"/>
              <a:ea typeface="Calibri"/>
              <a:cs typeface="Calibri"/>
              <a:sym typeface="Calibri"/>
            </a:endParaRPr>
          </a:p>
        </p:txBody>
      </p:sp>
      <p:pic>
        <p:nvPicPr>
          <p:cNvPr descr="preencoded.png" id="1305" name="Google Shape;1305;p25"/>
          <p:cNvPicPr preferRelativeResize="0"/>
          <p:nvPr/>
        </p:nvPicPr>
        <p:blipFill rotWithShape="1">
          <a:blip r:embed="rId11">
            <a:alphaModFix/>
          </a:blip>
          <a:srcRect b="0" l="0" r="0" t="0"/>
          <a:stretch/>
        </p:blipFill>
        <p:spPr>
          <a:xfrm>
            <a:off x="771525" y="5106581"/>
            <a:ext cx="69652" cy="80004"/>
          </a:xfrm>
          <a:prstGeom prst="rect">
            <a:avLst/>
          </a:prstGeom>
          <a:noFill/>
          <a:ln>
            <a:noFill/>
          </a:ln>
        </p:spPr>
      </p:pic>
      <p:sp>
        <p:nvSpPr>
          <p:cNvPr id="1306" name="Google Shape;1306;p25"/>
          <p:cNvSpPr/>
          <p:nvPr/>
        </p:nvSpPr>
        <p:spPr>
          <a:xfrm>
            <a:off x="898327" y="5073709"/>
            <a:ext cx="117863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Policy gradient methods</a:t>
            </a:r>
            <a:endParaRPr b="0" i="0" sz="765" u="none" cap="none" strike="noStrike">
              <a:solidFill>
                <a:schemeClr val="dk1"/>
              </a:solidFill>
              <a:latin typeface="Calibri"/>
              <a:ea typeface="Calibri"/>
              <a:cs typeface="Calibri"/>
              <a:sym typeface="Calibri"/>
            </a:endParaRPr>
          </a:p>
        </p:txBody>
      </p:sp>
      <p:pic>
        <p:nvPicPr>
          <p:cNvPr descr="preencoded.png" id="1307" name="Google Shape;1307;p25"/>
          <p:cNvPicPr preferRelativeResize="0"/>
          <p:nvPr/>
        </p:nvPicPr>
        <p:blipFill rotWithShape="1">
          <a:blip r:embed="rId12">
            <a:alphaModFix/>
          </a:blip>
          <a:srcRect b="0" l="0" r="0" t="0"/>
          <a:stretch/>
        </p:blipFill>
        <p:spPr>
          <a:xfrm>
            <a:off x="771525" y="5309481"/>
            <a:ext cx="69652" cy="80004"/>
          </a:xfrm>
          <a:prstGeom prst="rect">
            <a:avLst/>
          </a:prstGeom>
          <a:noFill/>
          <a:ln>
            <a:noFill/>
          </a:ln>
        </p:spPr>
      </p:pic>
      <p:sp>
        <p:nvSpPr>
          <p:cNvPr id="1308" name="Google Shape;1308;p25"/>
          <p:cNvSpPr/>
          <p:nvPr/>
        </p:nvSpPr>
        <p:spPr>
          <a:xfrm>
            <a:off x="898327" y="5276608"/>
            <a:ext cx="142138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Value function approximation</a:t>
            </a:r>
            <a:endParaRPr b="0" i="0" sz="765" u="none" cap="none" strike="noStrike">
              <a:solidFill>
                <a:schemeClr val="dk1"/>
              </a:solidFill>
              <a:latin typeface="Calibri"/>
              <a:ea typeface="Calibri"/>
              <a:cs typeface="Calibri"/>
              <a:sym typeface="Calibri"/>
            </a:endParaRPr>
          </a:p>
        </p:txBody>
      </p:sp>
      <p:pic>
        <p:nvPicPr>
          <p:cNvPr descr="preencoded.png" id="1309" name="Google Shape;1309;p25"/>
          <p:cNvPicPr preferRelativeResize="0"/>
          <p:nvPr/>
        </p:nvPicPr>
        <p:blipFill rotWithShape="1">
          <a:blip r:embed="rId13">
            <a:alphaModFix/>
          </a:blip>
          <a:srcRect b="0" l="0" r="0" t="0"/>
          <a:stretch/>
        </p:blipFill>
        <p:spPr>
          <a:xfrm>
            <a:off x="771525" y="5512380"/>
            <a:ext cx="69652" cy="80004"/>
          </a:xfrm>
          <a:prstGeom prst="rect">
            <a:avLst/>
          </a:prstGeom>
          <a:noFill/>
          <a:ln>
            <a:noFill/>
          </a:ln>
        </p:spPr>
      </p:pic>
      <p:sp>
        <p:nvSpPr>
          <p:cNvPr id="1310" name="Google Shape;1310;p25"/>
          <p:cNvSpPr/>
          <p:nvPr/>
        </p:nvSpPr>
        <p:spPr>
          <a:xfrm>
            <a:off x="898327" y="5479507"/>
            <a:ext cx="145752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Multi-agent learning protocols</a:t>
            </a:r>
            <a:endParaRPr b="0" i="0" sz="765" u="none" cap="none" strike="noStrike">
              <a:solidFill>
                <a:schemeClr val="dk1"/>
              </a:solidFill>
              <a:latin typeface="Calibri"/>
              <a:ea typeface="Calibri"/>
              <a:cs typeface="Calibri"/>
              <a:sym typeface="Calibri"/>
            </a:endParaRPr>
          </a:p>
        </p:txBody>
      </p:sp>
      <p:sp>
        <p:nvSpPr>
          <p:cNvPr id="1311" name="Google Shape;1311;p25"/>
          <p:cNvSpPr/>
          <p:nvPr/>
        </p:nvSpPr>
        <p:spPr>
          <a:xfrm>
            <a:off x="4686300" y="3296394"/>
            <a:ext cx="4029075" cy="270033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12" name="Google Shape;1312;p25"/>
          <p:cNvPicPr preferRelativeResize="0"/>
          <p:nvPr/>
        </p:nvPicPr>
        <p:blipFill rotWithShape="1">
          <a:blip r:embed="rId14">
            <a:alphaModFix/>
          </a:blip>
          <a:srcRect b="0" l="0" r="0" t="0"/>
          <a:stretch/>
        </p:blipFill>
        <p:spPr>
          <a:xfrm>
            <a:off x="4914900" y="3546425"/>
            <a:ext cx="214313" cy="171450"/>
          </a:xfrm>
          <a:prstGeom prst="rect">
            <a:avLst/>
          </a:prstGeom>
          <a:noFill/>
          <a:ln>
            <a:noFill/>
          </a:ln>
        </p:spPr>
      </p:pic>
      <p:sp>
        <p:nvSpPr>
          <p:cNvPr id="1313" name="Google Shape;1313;p25"/>
          <p:cNvSpPr/>
          <p:nvPr/>
        </p:nvSpPr>
        <p:spPr>
          <a:xfrm>
            <a:off x="5243513" y="3524994"/>
            <a:ext cx="1600926"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Adaptive Mechanisms</a:t>
            </a:r>
            <a:endParaRPr b="0" i="0" sz="1125" u="none" cap="none" strike="noStrike">
              <a:solidFill>
                <a:schemeClr val="dk1"/>
              </a:solidFill>
              <a:latin typeface="Calibri"/>
              <a:ea typeface="Calibri"/>
              <a:cs typeface="Calibri"/>
              <a:sym typeface="Calibri"/>
            </a:endParaRPr>
          </a:p>
        </p:txBody>
      </p:sp>
      <p:sp>
        <p:nvSpPr>
          <p:cNvPr id="1314" name="Google Shape;1314;p25"/>
          <p:cNvSpPr/>
          <p:nvPr/>
        </p:nvSpPr>
        <p:spPr>
          <a:xfrm>
            <a:off x="4914900" y="3853607"/>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Dynamic adjustment systems that modify AI behavior, parameters, and strategies in response to changing environments and performance feedback.</a:t>
            </a:r>
            <a:endParaRPr b="0" i="0" sz="900" u="none" cap="none" strike="noStrike">
              <a:solidFill>
                <a:schemeClr val="dk1"/>
              </a:solidFill>
              <a:latin typeface="Calibri"/>
              <a:ea typeface="Calibri"/>
              <a:cs typeface="Calibri"/>
              <a:sym typeface="Calibri"/>
            </a:endParaRPr>
          </a:p>
        </p:txBody>
      </p:sp>
      <p:sp>
        <p:nvSpPr>
          <p:cNvPr id="1315" name="Google Shape;1315;p25"/>
          <p:cNvSpPr/>
          <p:nvPr/>
        </p:nvSpPr>
        <p:spPr>
          <a:xfrm>
            <a:off x="4914900" y="4516496"/>
            <a:ext cx="3571875" cy="1251635"/>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5"/>
          <p:cNvSpPr/>
          <p:nvPr/>
        </p:nvSpPr>
        <p:spPr>
          <a:xfrm>
            <a:off x="5029200" y="4630796"/>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Mechanisms:</a:t>
            </a:r>
            <a:endParaRPr b="0" i="0" sz="810" u="none" cap="none" strike="noStrike">
              <a:solidFill>
                <a:schemeClr val="dk1"/>
              </a:solidFill>
              <a:latin typeface="Calibri"/>
              <a:ea typeface="Calibri"/>
              <a:cs typeface="Calibri"/>
              <a:sym typeface="Calibri"/>
            </a:endParaRPr>
          </a:p>
        </p:txBody>
      </p:sp>
      <p:pic>
        <p:nvPicPr>
          <p:cNvPr descr="preencoded.png" id="1317" name="Google Shape;1317;p25"/>
          <p:cNvPicPr preferRelativeResize="0"/>
          <p:nvPr/>
        </p:nvPicPr>
        <p:blipFill rotWithShape="1">
          <a:blip r:embed="rId10">
            <a:alphaModFix/>
          </a:blip>
          <a:srcRect b="0" l="0" r="0" t="0"/>
          <a:stretch/>
        </p:blipFill>
        <p:spPr>
          <a:xfrm>
            <a:off x="5029200" y="4903682"/>
            <a:ext cx="69652" cy="80004"/>
          </a:xfrm>
          <a:prstGeom prst="rect">
            <a:avLst/>
          </a:prstGeom>
          <a:noFill/>
          <a:ln>
            <a:noFill/>
          </a:ln>
        </p:spPr>
      </p:pic>
      <p:sp>
        <p:nvSpPr>
          <p:cNvPr id="1318" name="Google Shape;1318;p25"/>
          <p:cNvSpPr/>
          <p:nvPr/>
        </p:nvSpPr>
        <p:spPr>
          <a:xfrm>
            <a:off x="5156002" y="4870810"/>
            <a:ext cx="130189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Dynamic parameter tuning</a:t>
            </a:r>
            <a:endParaRPr b="0" i="0" sz="765" u="none" cap="none" strike="noStrike">
              <a:solidFill>
                <a:schemeClr val="dk1"/>
              </a:solidFill>
              <a:latin typeface="Calibri"/>
              <a:ea typeface="Calibri"/>
              <a:cs typeface="Calibri"/>
              <a:sym typeface="Calibri"/>
            </a:endParaRPr>
          </a:p>
        </p:txBody>
      </p:sp>
      <p:pic>
        <p:nvPicPr>
          <p:cNvPr descr="preencoded.png" id="1319" name="Google Shape;1319;p25"/>
          <p:cNvPicPr preferRelativeResize="0"/>
          <p:nvPr/>
        </p:nvPicPr>
        <p:blipFill rotWithShape="1">
          <a:blip r:embed="rId11">
            <a:alphaModFix/>
          </a:blip>
          <a:srcRect b="0" l="0" r="0" t="0"/>
          <a:stretch/>
        </p:blipFill>
        <p:spPr>
          <a:xfrm>
            <a:off x="5029200" y="5106581"/>
            <a:ext cx="69652" cy="80004"/>
          </a:xfrm>
          <a:prstGeom prst="rect">
            <a:avLst/>
          </a:prstGeom>
          <a:noFill/>
          <a:ln>
            <a:noFill/>
          </a:ln>
        </p:spPr>
      </p:pic>
      <p:sp>
        <p:nvSpPr>
          <p:cNvPr id="1320" name="Google Shape;1320;p25"/>
          <p:cNvSpPr/>
          <p:nvPr/>
        </p:nvSpPr>
        <p:spPr>
          <a:xfrm>
            <a:off x="5156002" y="5073709"/>
            <a:ext cx="125780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Context-aware adaptation</a:t>
            </a:r>
            <a:endParaRPr b="0" i="0" sz="765" u="none" cap="none" strike="noStrike">
              <a:solidFill>
                <a:schemeClr val="dk1"/>
              </a:solidFill>
              <a:latin typeface="Calibri"/>
              <a:ea typeface="Calibri"/>
              <a:cs typeface="Calibri"/>
              <a:sym typeface="Calibri"/>
            </a:endParaRPr>
          </a:p>
        </p:txBody>
      </p:sp>
      <p:pic>
        <p:nvPicPr>
          <p:cNvPr descr="preencoded.png" id="1321" name="Google Shape;1321;p25"/>
          <p:cNvPicPr preferRelativeResize="0"/>
          <p:nvPr/>
        </p:nvPicPr>
        <p:blipFill rotWithShape="1">
          <a:blip r:embed="rId12">
            <a:alphaModFix/>
          </a:blip>
          <a:srcRect b="0" l="0" r="0" t="0"/>
          <a:stretch/>
        </p:blipFill>
        <p:spPr>
          <a:xfrm>
            <a:off x="5029200" y="5309481"/>
            <a:ext cx="69652" cy="80004"/>
          </a:xfrm>
          <a:prstGeom prst="rect">
            <a:avLst/>
          </a:prstGeom>
          <a:noFill/>
          <a:ln>
            <a:noFill/>
          </a:ln>
        </p:spPr>
      </p:pic>
      <p:sp>
        <p:nvSpPr>
          <p:cNvPr id="1322" name="Google Shape;1322;p25"/>
          <p:cNvSpPr/>
          <p:nvPr/>
        </p:nvSpPr>
        <p:spPr>
          <a:xfrm>
            <a:off x="5156002" y="5276608"/>
            <a:ext cx="129781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Online learning algorithms</a:t>
            </a:r>
            <a:endParaRPr b="0" i="0" sz="765" u="none" cap="none" strike="noStrike">
              <a:solidFill>
                <a:schemeClr val="dk1"/>
              </a:solidFill>
              <a:latin typeface="Calibri"/>
              <a:ea typeface="Calibri"/>
              <a:cs typeface="Calibri"/>
              <a:sym typeface="Calibri"/>
            </a:endParaRPr>
          </a:p>
        </p:txBody>
      </p:sp>
      <p:pic>
        <p:nvPicPr>
          <p:cNvPr descr="preencoded.png" id="1323" name="Google Shape;1323;p25"/>
          <p:cNvPicPr preferRelativeResize="0"/>
          <p:nvPr/>
        </p:nvPicPr>
        <p:blipFill rotWithShape="1">
          <a:blip r:embed="rId13">
            <a:alphaModFix/>
          </a:blip>
          <a:srcRect b="0" l="0" r="0" t="0"/>
          <a:stretch/>
        </p:blipFill>
        <p:spPr>
          <a:xfrm>
            <a:off x="5029200" y="5512380"/>
            <a:ext cx="69652" cy="80004"/>
          </a:xfrm>
          <a:prstGeom prst="rect">
            <a:avLst/>
          </a:prstGeom>
          <a:noFill/>
          <a:ln>
            <a:noFill/>
          </a:ln>
        </p:spPr>
      </p:pic>
      <p:sp>
        <p:nvSpPr>
          <p:cNvPr id="1324" name="Google Shape;1324;p25"/>
          <p:cNvSpPr/>
          <p:nvPr/>
        </p:nvSpPr>
        <p:spPr>
          <a:xfrm>
            <a:off x="5156002" y="5479507"/>
            <a:ext cx="133035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Feedback loop optimization</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descr="preencoded.png" id="1330" name="Google Shape;1330;p26"/>
          <p:cNvPicPr preferRelativeResize="0"/>
          <p:nvPr/>
        </p:nvPicPr>
        <p:blipFill rotWithShape="1">
          <a:blip r:embed="rId3">
            <a:alphaModFix/>
          </a:blip>
          <a:srcRect b="0" l="0" r="0" t="0"/>
          <a:stretch/>
        </p:blipFill>
        <p:spPr>
          <a:xfrm>
            <a:off x="0" y="0"/>
            <a:ext cx="9144000" cy="6169354"/>
          </a:xfrm>
          <a:prstGeom prst="rect">
            <a:avLst/>
          </a:prstGeom>
          <a:noFill/>
          <a:ln>
            <a:noFill/>
          </a:ln>
        </p:spPr>
      </p:pic>
      <p:sp>
        <p:nvSpPr>
          <p:cNvPr id="1331" name="Google Shape;1331;p26"/>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Computational Efficiency and Scalability</a:t>
            </a:r>
            <a:endParaRPr b="0" i="0" sz="2250" u="none" cap="none" strike="noStrike">
              <a:solidFill>
                <a:schemeClr val="dk1"/>
              </a:solidFill>
              <a:latin typeface="Calibri"/>
              <a:ea typeface="Calibri"/>
              <a:cs typeface="Calibri"/>
              <a:sym typeface="Calibri"/>
            </a:endParaRPr>
          </a:p>
        </p:txBody>
      </p:sp>
      <p:sp>
        <p:nvSpPr>
          <p:cNvPr id="1332" name="Google Shape;1332;p26"/>
          <p:cNvSpPr/>
          <p:nvPr/>
        </p:nvSpPr>
        <p:spPr>
          <a:xfrm>
            <a:off x="428625" y="1085850"/>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3" name="Google Shape;1333;p26"/>
          <p:cNvPicPr preferRelativeResize="0"/>
          <p:nvPr/>
        </p:nvPicPr>
        <p:blipFill rotWithShape="1">
          <a:blip r:embed="rId4">
            <a:alphaModFix/>
          </a:blip>
          <a:srcRect b="0" l="0" r="0" t="0"/>
          <a:stretch/>
        </p:blipFill>
        <p:spPr>
          <a:xfrm>
            <a:off x="657225" y="1314450"/>
            <a:ext cx="357188" cy="228600"/>
          </a:xfrm>
          <a:prstGeom prst="rect">
            <a:avLst/>
          </a:prstGeom>
          <a:noFill/>
          <a:ln>
            <a:noFill/>
          </a:ln>
        </p:spPr>
      </p:pic>
      <p:sp>
        <p:nvSpPr>
          <p:cNvPr id="1334" name="Google Shape;1334;p26"/>
          <p:cNvSpPr/>
          <p:nvPr/>
        </p:nvSpPr>
        <p:spPr>
          <a:xfrm>
            <a:off x="1128713" y="1321594"/>
            <a:ext cx="1627073"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Hardware Innovations</a:t>
            </a:r>
            <a:endParaRPr b="0" i="0" sz="1125" u="none" cap="none" strike="noStrike">
              <a:solidFill>
                <a:schemeClr val="dk1"/>
              </a:solidFill>
              <a:latin typeface="Calibri"/>
              <a:ea typeface="Calibri"/>
              <a:cs typeface="Calibri"/>
              <a:sym typeface="Calibri"/>
            </a:endParaRPr>
          </a:p>
        </p:txBody>
      </p:sp>
      <p:sp>
        <p:nvSpPr>
          <p:cNvPr id="1335" name="Google Shape;1335;p26"/>
          <p:cNvSpPr/>
          <p:nvPr/>
        </p:nvSpPr>
        <p:spPr>
          <a:xfrm>
            <a:off x="657225"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Specialized hardware architectures and accelerators designed to optimize AI workloads for maximum performance and energy efficiency.</a:t>
            </a:r>
            <a:endParaRPr b="0" i="0" sz="900" u="none" cap="none" strike="noStrike">
              <a:solidFill>
                <a:schemeClr val="dk1"/>
              </a:solidFill>
              <a:latin typeface="Calibri"/>
              <a:ea typeface="Calibri"/>
              <a:cs typeface="Calibri"/>
              <a:sym typeface="Calibri"/>
            </a:endParaRPr>
          </a:p>
        </p:txBody>
      </p:sp>
      <p:sp>
        <p:nvSpPr>
          <p:cNvPr id="1336" name="Google Shape;1336;p26"/>
          <p:cNvSpPr/>
          <p:nvPr/>
        </p:nvSpPr>
        <p:spPr>
          <a:xfrm>
            <a:off x="657225" y="2320240"/>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6"/>
          <p:cNvSpPr/>
          <p:nvPr/>
        </p:nvSpPr>
        <p:spPr>
          <a:xfrm>
            <a:off x="771525"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Innovations:</a:t>
            </a:r>
            <a:endParaRPr b="0" i="0" sz="810" u="none" cap="none" strike="noStrike">
              <a:solidFill>
                <a:schemeClr val="dk1"/>
              </a:solidFill>
              <a:latin typeface="Calibri"/>
              <a:ea typeface="Calibri"/>
              <a:cs typeface="Calibri"/>
              <a:sym typeface="Calibri"/>
            </a:endParaRPr>
          </a:p>
        </p:txBody>
      </p:sp>
      <p:pic>
        <p:nvPicPr>
          <p:cNvPr descr="preencoded.png" id="1338" name="Google Shape;1338;p26"/>
          <p:cNvPicPr preferRelativeResize="0"/>
          <p:nvPr/>
        </p:nvPicPr>
        <p:blipFill rotWithShape="1">
          <a:blip r:embed="rId5">
            <a:alphaModFix/>
          </a:blip>
          <a:srcRect b="0" l="0" r="0" t="0"/>
          <a:stretch/>
        </p:blipFill>
        <p:spPr>
          <a:xfrm>
            <a:off x="771525" y="2707425"/>
            <a:ext cx="69652" cy="80004"/>
          </a:xfrm>
          <a:prstGeom prst="rect">
            <a:avLst/>
          </a:prstGeom>
          <a:noFill/>
          <a:ln>
            <a:noFill/>
          </a:ln>
        </p:spPr>
      </p:pic>
      <p:sp>
        <p:nvSpPr>
          <p:cNvPr id="1339" name="Google Shape;1339;p26"/>
          <p:cNvSpPr/>
          <p:nvPr/>
        </p:nvSpPr>
        <p:spPr>
          <a:xfrm>
            <a:off x="898327" y="2674553"/>
            <a:ext cx="125975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GPU and TPU acceleration</a:t>
            </a:r>
            <a:endParaRPr b="0" i="0" sz="765" u="none" cap="none" strike="noStrike">
              <a:solidFill>
                <a:schemeClr val="dk1"/>
              </a:solidFill>
              <a:latin typeface="Calibri"/>
              <a:ea typeface="Calibri"/>
              <a:cs typeface="Calibri"/>
              <a:sym typeface="Calibri"/>
            </a:endParaRPr>
          </a:p>
        </p:txBody>
      </p:sp>
      <p:pic>
        <p:nvPicPr>
          <p:cNvPr descr="preencoded.png" id="1340" name="Google Shape;1340;p26"/>
          <p:cNvPicPr preferRelativeResize="0"/>
          <p:nvPr/>
        </p:nvPicPr>
        <p:blipFill rotWithShape="1">
          <a:blip r:embed="rId6">
            <a:alphaModFix/>
          </a:blip>
          <a:srcRect b="0" l="0" r="0" t="0"/>
          <a:stretch/>
        </p:blipFill>
        <p:spPr>
          <a:xfrm>
            <a:off x="771525" y="2910325"/>
            <a:ext cx="69652" cy="80004"/>
          </a:xfrm>
          <a:prstGeom prst="rect">
            <a:avLst/>
          </a:prstGeom>
          <a:noFill/>
          <a:ln>
            <a:noFill/>
          </a:ln>
        </p:spPr>
      </p:pic>
      <p:sp>
        <p:nvSpPr>
          <p:cNvPr id="1341" name="Google Shape;1341;p26"/>
          <p:cNvSpPr/>
          <p:nvPr/>
        </p:nvSpPr>
        <p:spPr>
          <a:xfrm>
            <a:off x="898327" y="2877452"/>
            <a:ext cx="152259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Neuromorphic computing chips</a:t>
            </a:r>
            <a:endParaRPr b="0" i="0" sz="765" u="none" cap="none" strike="noStrike">
              <a:solidFill>
                <a:schemeClr val="dk1"/>
              </a:solidFill>
              <a:latin typeface="Calibri"/>
              <a:ea typeface="Calibri"/>
              <a:cs typeface="Calibri"/>
              <a:sym typeface="Calibri"/>
            </a:endParaRPr>
          </a:p>
        </p:txBody>
      </p:sp>
      <p:pic>
        <p:nvPicPr>
          <p:cNvPr descr="preencoded.png" id="1342" name="Google Shape;1342;p26"/>
          <p:cNvPicPr preferRelativeResize="0"/>
          <p:nvPr/>
        </p:nvPicPr>
        <p:blipFill rotWithShape="1">
          <a:blip r:embed="rId7">
            <a:alphaModFix/>
          </a:blip>
          <a:srcRect b="0" l="0" r="0" t="0"/>
          <a:stretch/>
        </p:blipFill>
        <p:spPr>
          <a:xfrm>
            <a:off x="771525" y="3113224"/>
            <a:ext cx="69652" cy="80004"/>
          </a:xfrm>
          <a:prstGeom prst="rect">
            <a:avLst/>
          </a:prstGeom>
          <a:noFill/>
          <a:ln>
            <a:noFill/>
          </a:ln>
        </p:spPr>
      </p:pic>
      <p:sp>
        <p:nvSpPr>
          <p:cNvPr id="1343" name="Google Shape;1343;p26"/>
          <p:cNvSpPr/>
          <p:nvPr/>
        </p:nvSpPr>
        <p:spPr>
          <a:xfrm>
            <a:off x="898327" y="3080352"/>
            <a:ext cx="134269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Edge computing processors</a:t>
            </a:r>
            <a:endParaRPr b="0" i="0" sz="765" u="none" cap="none" strike="noStrike">
              <a:solidFill>
                <a:schemeClr val="dk1"/>
              </a:solidFill>
              <a:latin typeface="Calibri"/>
              <a:ea typeface="Calibri"/>
              <a:cs typeface="Calibri"/>
              <a:sym typeface="Calibri"/>
            </a:endParaRPr>
          </a:p>
        </p:txBody>
      </p:sp>
      <p:pic>
        <p:nvPicPr>
          <p:cNvPr descr="preencoded.png" id="1344" name="Google Shape;1344;p26"/>
          <p:cNvPicPr preferRelativeResize="0"/>
          <p:nvPr/>
        </p:nvPicPr>
        <p:blipFill rotWithShape="1">
          <a:blip r:embed="rId8">
            <a:alphaModFix/>
          </a:blip>
          <a:srcRect b="0" l="0" r="0" t="0"/>
          <a:stretch/>
        </p:blipFill>
        <p:spPr>
          <a:xfrm>
            <a:off x="771525" y="3316123"/>
            <a:ext cx="69652" cy="80004"/>
          </a:xfrm>
          <a:prstGeom prst="rect">
            <a:avLst/>
          </a:prstGeom>
          <a:noFill/>
          <a:ln>
            <a:noFill/>
          </a:ln>
        </p:spPr>
      </p:pic>
      <p:sp>
        <p:nvSpPr>
          <p:cNvPr id="1345" name="Google Shape;1345;p26"/>
          <p:cNvSpPr/>
          <p:nvPr/>
        </p:nvSpPr>
        <p:spPr>
          <a:xfrm>
            <a:off x="898327" y="3283251"/>
            <a:ext cx="1560491"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Quantum computing integration</a:t>
            </a:r>
            <a:endParaRPr b="0" i="0" sz="765" u="none" cap="none" strike="noStrike">
              <a:solidFill>
                <a:schemeClr val="dk1"/>
              </a:solidFill>
              <a:latin typeface="Calibri"/>
              <a:ea typeface="Calibri"/>
              <a:cs typeface="Calibri"/>
              <a:sym typeface="Calibri"/>
            </a:endParaRPr>
          </a:p>
        </p:txBody>
      </p:sp>
      <p:pic>
        <p:nvPicPr>
          <p:cNvPr descr="preencoded.png" id="1346" name="Google Shape;1346;p26"/>
          <p:cNvPicPr preferRelativeResize="0"/>
          <p:nvPr/>
        </p:nvPicPr>
        <p:blipFill rotWithShape="1">
          <a:blip r:embed="rId6">
            <a:alphaModFix/>
          </a:blip>
          <a:srcRect b="0" l="0" r="0" t="0"/>
          <a:stretch/>
        </p:blipFill>
        <p:spPr>
          <a:xfrm>
            <a:off x="771525" y="3519022"/>
            <a:ext cx="69652" cy="80004"/>
          </a:xfrm>
          <a:prstGeom prst="rect">
            <a:avLst/>
          </a:prstGeom>
          <a:noFill/>
          <a:ln>
            <a:noFill/>
          </a:ln>
        </p:spPr>
      </p:pic>
      <p:sp>
        <p:nvSpPr>
          <p:cNvPr id="1347" name="Google Shape;1347;p26"/>
          <p:cNvSpPr/>
          <p:nvPr/>
        </p:nvSpPr>
        <p:spPr>
          <a:xfrm>
            <a:off x="898327" y="3486150"/>
            <a:ext cx="142224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Memory-compute integration</a:t>
            </a:r>
            <a:endParaRPr b="0" i="0" sz="765" u="none" cap="none" strike="noStrike">
              <a:solidFill>
                <a:schemeClr val="dk1"/>
              </a:solidFill>
              <a:latin typeface="Calibri"/>
              <a:ea typeface="Calibri"/>
              <a:cs typeface="Calibri"/>
              <a:sym typeface="Calibri"/>
            </a:endParaRPr>
          </a:p>
        </p:txBody>
      </p:sp>
      <p:sp>
        <p:nvSpPr>
          <p:cNvPr id="1348" name="Google Shape;1348;p26"/>
          <p:cNvSpPr/>
          <p:nvPr/>
        </p:nvSpPr>
        <p:spPr>
          <a:xfrm>
            <a:off x="4686300" y="1085850"/>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49" name="Google Shape;1349;p26"/>
          <p:cNvPicPr preferRelativeResize="0"/>
          <p:nvPr/>
        </p:nvPicPr>
        <p:blipFill rotWithShape="1">
          <a:blip r:embed="rId9">
            <a:alphaModFix/>
          </a:blip>
          <a:srcRect b="0" l="0" r="0" t="0"/>
          <a:stretch/>
        </p:blipFill>
        <p:spPr>
          <a:xfrm>
            <a:off x="4914900" y="1314450"/>
            <a:ext cx="357188" cy="228600"/>
          </a:xfrm>
          <a:prstGeom prst="rect">
            <a:avLst/>
          </a:prstGeom>
          <a:noFill/>
          <a:ln>
            <a:noFill/>
          </a:ln>
        </p:spPr>
      </p:pic>
      <p:sp>
        <p:nvSpPr>
          <p:cNvPr id="1350" name="Google Shape;1350;p26"/>
          <p:cNvSpPr/>
          <p:nvPr/>
        </p:nvSpPr>
        <p:spPr>
          <a:xfrm>
            <a:off x="5386388" y="1321594"/>
            <a:ext cx="1712658"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Software Optimizations</a:t>
            </a:r>
            <a:endParaRPr b="0" i="0" sz="1125" u="none" cap="none" strike="noStrike">
              <a:solidFill>
                <a:schemeClr val="dk1"/>
              </a:solidFill>
              <a:latin typeface="Calibri"/>
              <a:ea typeface="Calibri"/>
              <a:cs typeface="Calibri"/>
              <a:sym typeface="Calibri"/>
            </a:endParaRPr>
          </a:p>
        </p:txBody>
      </p:sp>
      <p:sp>
        <p:nvSpPr>
          <p:cNvPr id="1351" name="Google Shape;1351;p26"/>
          <p:cNvSpPr/>
          <p:nvPr/>
        </p:nvSpPr>
        <p:spPr>
          <a:xfrm>
            <a:off x="4914900"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Advanced algorithms and software techniques that reduce computational complexity and improve resource utilization for scalable AI deployment.</a:t>
            </a:r>
            <a:endParaRPr b="0" i="0" sz="900" u="none" cap="none" strike="noStrike">
              <a:solidFill>
                <a:schemeClr val="dk1"/>
              </a:solidFill>
              <a:latin typeface="Calibri"/>
              <a:ea typeface="Calibri"/>
              <a:cs typeface="Calibri"/>
              <a:sym typeface="Calibri"/>
            </a:endParaRPr>
          </a:p>
        </p:txBody>
      </p:sp>
      <p:sp>
        <p:nvSpPr>
          <p:cNvPr id="1352" name="Google Shape;1352;p26"/>
          <p:cNvSpPr/>
          <p:nvPr/>
        </p:nvSpPr>
        <p:spPr>
          <a:xfrm>
            <a:off x="4914900" y="2320240"/>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6"/>
          <p:cNvSpPr/>
          <p:nvPr/>
        </p:nvSpPr>
        <p:spPr>
          <a:xfrm>
            <a:off x="5029200"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Innovations:</a:t>
            </a:r>
            <a:endParaRPr b="0" i="0" sz="810" u="none" cap="none" strike="noStrike">
              <a:solidFill>
                <a:schemeClr val="dk1"/>
              </a:solidFill>
              <a:latin typeface="Calibri"/>
              <a:ea typeface="Calibri"/>
              <a:cs typeface="Calibri"/>
              <a:sym typeface="Calibri"/>
            </a:endParaRPr>
          </a:p>
        </p:txBody>
      </p:sp>
      <p:pic>
        <p:nvPicPr>
          <p:cNvPr descr="preencoded.png" id="1354" name="Google Shape;1354;p26"/>
          <p:cNvPicPr preferRelativeResize="0"/>
          <p:nvPr/>
        </p:nvPicPr>
        <p:blipFill rotWithShape="1">
          <a:blip r:embed="rId5">
            <a:alphaModFix/>
          </a:blip>
          <a:srcRect b="0" l="0" r="0" t="0"/>
          <a:stretch/>
        </p:blipFill>
        <p:spPr>
          <a:xfrm>
            <a:off x="5029200" y="2707425"/>
            <a:ext cx="69652" cy="80004"/>
          </a:xfrm>
          <a:prstGeom prst="rect">
            <a:avLst/>
          </a:prstGeom>
          <a:noFill/>
          <a:ln>
            <a:noFill/>
          </a:ln>
        </p:spPr>
      </p:pic>
      <p:sp>
        <p:nvSpPr>
          <p:cNvPr id="1355" name="Google Shape;1355;p26"/>
          <p:cNvSpPr/>
          <p:nvPr/>
        </p:nvSpPr>
        <p:spPr>
          <a:xfrm>
            <a:off x="5156002" y="2674553"/>
            <a:ext cx="1558537"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Model compression and pruning</a:t>
            </a:r>
            <a:endParaRPr b="0" i="0" sz="765" u="none" cap="none" strike="noStrike">
              <a:solidFill>
                <a:schemeClr val="dk1"/>
              </a:solidFill>
              <a:latin typeface="Calibri"/>
              <a:ea typeface="Calibri"/>
              <a:cs typeface="Calibri"/>
              <a:sym typeface="Calibri"/>
            </a:endParaRPr>
          </a:p>
        </p:txBody>
      </p:sp>
      <p:pic>
        <p:nvPicPr>
          <p:cNvPr descr="preencoded.png" id="1356" name="Google Shape;1356;p26"/>
          <p:cNvPicPr preferRelativeResize="0"/>
          <p:nvPr/>
        </p:nvPicPr>
        <p:blipFill rotWithShape="1">
          <a:blip r:embed="rId6">
            <a:alphaModFix/>
          </a:blip>
          <a:srcRect b="0" l="0" r="0" t="0"/>
          <a:stretch/>
        </p:blipFill>
        <p:spPr>
          <a:xfrm>
            <a:off x="5029200" y="2910325"/>
            <a:ext cx="69652" cy="80004"/>
          </a:xfrm>
          <a:prstGeom prst="rect">
            <a:avLst/>
          </a:prstGeom>
          <a:noFill/>
          <a:ln>
            <a:noFill/>
          </a:ln>
        </p:spPr>
      </p:pic>
      <p:sp>
        <p:nvSpPr>
          <p:cNvPr id="1357" name="Google Shape;1357;p26"/>
          <p:cNvSpPr/>
          <p:nvPr/>
        </p:nvSpPr>
        <p:spPr>
          <a:xfrm>
            <a:off x="5156002" y="2877452"/>
            <a:ext cx="118901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Quantization techniques</a:t>
            </a:r>
            <a:endParaRPr b="0" i="0" sz="765" u="none" cap="none" strike="noStrike">
              <a:solidFill>
                <a:schemeClr val="dk1"/>
              </a:solidFill>
              <a:latin typeface="Calibri"/>
              <a:ea typeface="Calibri"/>
              <a:cs typeface="Calibri"/>
              <a:sym typeface="Calibri"/>
            </a:endParaRPr>
          </a:p>
        </p:txBody>
      </p:sp>
      <p:pic>
        <p:nvPicPr>
          <p:cNvPr descr="preencoded.png" id="1358" name="Google Shape;1358;p26"/>
          <p:cNvPicPr preferRelativeResize="0"/>
          <p:nvPr/>
        </p:nvPicPr>
        <p:blipFill rotWithShape="1">
          <a:blip r:embed="rId7">
            <a:alphaModFix/>
          </a:blip>
          <a:srcRect b="0" l="0" r="0" t="0"/>
          <a:stretch/>
        </p:blipFill>
        <p:spPr>
          <a:xfrm>
            <a:off x="5029200" y="3113224"/>
            <a:ext cx="69652" cy="80004"/>
          </a:xfrm>
          <a:prstGeom prst="rect">
            <a:avLst/>
          </a:prstGeom>
          <a:noFill/>
          <a:ln>
            <a:noFill/>
          </a:ln>
        </p:spPr>
      </p:pic>
      <p:sp>
        <p:nvSpPr>
          <p:cNvPr id="1359" name="Google Shape;1359;p26"/>
          <p:cNvSpPr/>
          <p:nvPr/>
        </p:nvSpPr>
        <p:spPr>
          <a:xfrm>
            <a:off x="5156002" y="3080352"/>
            <a:ext cx="148743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Distributed training algorithms</a:t>
            </a:r>
            <a:endParaRPr b="0" i="0" sz="765" u="none" cap="none" strike="noStrike">
              <a:solidFill>
                <a:schemeClr val="dk1"/>
              </a:solidFill>
              <a:latin typeface="Calibri"/>
              <a:ea typeface="Calibri"/>
              <a:cs typeface="Calibri"/>
              <a:sym typeface="Calibri"/>
            </a:endParaRPr>
          </a:p>
        </p:txBody>
      </p:sp>
      <p:pic>
        <p:nvPicPr>
          <p:cNvPr descr="preencoded.png" id="1360" name="Google Shape;1360;p26"/>
          <p:cNvPicPr preferRelativeResize="0"/>
          <p:nvPr/>
        </p:nvPicPr>
        <p:blipFill rotWithShape="1">
          <a:blip r:embed="rId8">
            <a:alphaModFix/>
          </a:blip>
          <a:srcRect b="0" l="0" r="0" t="0"/>
          <a:stretch/>
        </p:blipFill>
        <p:spPr>
          <a:xfrm>
            <a:off x="5029200" y="3316123"/>
            <a:ext cx="69652" cy="80004"/>
          </a:xfrm>
          <a:prstGeom prst="rect">
            <a:avLst/>
          </a:prstGeom>
          <a:noFill/>
          <a:ln>
            <a:noFill/>
          </a:ln>
        </p:spPr>
      </p:pic>
      <p:sp>
        <p:nvSpPr>
          <p:cNvPr id="1361" name="Google Shape;1361;p26"/>
          <p:cNvSpPr/>
          <p:nvPr/>
        </p:nvSpPr>
        <p:spPr>
          <a:xfrm>
            <a:off x="5156002" y="3283251"/>
            <a:ext cx="148355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Efficient attention mechanisms</a:t>
            </a:r>
            <a:endParaRPr b="0" i="0" sz="765" u="none" cap="none" strike="noStrike">
              <a:solidFill>
                <a:schemeClr val="dk1"/>
              </a:solidFill>
              <a:latin typeface="Calibri"/>
              <a:ea typeface="Calibri"/>
              <a:cs typeface="Calibri"/>
              <a:sym typeface="Calibri"/>
            </a:endParaRPr>
          </a:p>
        </p:txBody>
      </p:sp>
      <p:pic>
        <p:nvPicPr>
          <p:cNvPr descr="preencoded.png" id="1362" name="Google Shape;1362;p26"/>
          <p:cNvPicPr preferRelativeResize="0"/>
          <p:nvPr/>
        </p:nvPicPr>
        <p:blipFill rotWithShape="1">
          <a:blip r:embed="rId6">
            <a:alphaModFix/>
          </a:blip>
          <a:srcRect b="0" l="0" r="0" t="0"/>
          <a:stretch/>
        </p:blipFill>
        <p:spPr>
          <a:xfrm>
            <a:off x="5029200" y="3519022"/>
            <a:ext cx="69652" cy="80004"/>
          </a:xfrm>
          <a:prstGeom prst="rect">
            <a:avLst/>
          </a:prstGeom>
          <a:noFill/>
          <a:ln>
            <a:noFill/>
          </a:ln>
        </p:spPr>
      </p:pic>
      <p:sp>
        <p:nvSpPr>
          <p:cNvPr id="1363" name="Google Shape;1363;p26"/>
          <p:cNvSpPr/>
          <p:nvPr/>
        </p:nvSpPr>
        <p:spPr>
          <a:xfrm>
            <a:off x="5156002" y="3486150"/>
            <a:ext cx="136077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Dynamic resource allocation</a:t>
            </a:r>
            <a:endParaRPr b="0" i="0" sz="765" u="none" cap="none" strike="noStrike">
              <a:solidFill>
                <a:schemeClr val="dk1"/>
              </a:solidFill>
              <a:latin typeface="Calibri"/>
              <a:ea typeface="Calibri"/>
              <a:cs typeface="Calibri"/>
              <a:sym typeface="Calibri"/>
            </a:endParaRPr>
          </a:p>
        </p:txBody>
      </p:sp>
      <p:sp>
        <p:nvSpPr>
          <p:cNvPr id="1364" name="Google Shape;1364;p26"/>
          <p:cNvSpPr/>
          <p:nvPr/>
        </p:nvSpPr>
        <p:spPr>
          <a:xfrm>
            <a:off x="428625" y="4231974"/>
            <a:ext cx="8286750" cy="150875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6"/>
          <p:cNvSpPr/>
          <p:nvPr/>
        </p:nvSpPr>
        <p:spPr>
          <a:xfrm>
            <a:off x="657225" y="4460574"/>
            <a:ext cx="7900988" cy="2571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Real-World Deployment Metrics</a:t>
            </a:r>
            <a:endParaRPr b="0" i="0" sz="1350" u="none" cap="none" strike="noStrike">
              <a:solidFill>
                <a:schemeClr val="dk1"/>
              </a:solidFill>
              <a:latin typeface="Calibri"/>
              <a:ea typeface="Calibri"/>
              <a:cs typeface="Calibri"/>
              <a:sym typeface="Calibri"/>
            </a:endParaRPr>
          </a:p>
        </p:txBody>
      </p:sp>
      <p:sp>
        <p:nvSpPr>
          <p:cNvPr id="1366" name="Google Shape;1366;p26"/>
          <p:cNvSpPr/>
          <p:nvPr/>
        </p:nvSpPr>
        <p:spPr>
          <a:xfrm>
            <a:off x="657225" y="4832049"/>
            <a:ext cx="1871663" cy="680079"/>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6"/>
          <p:cNvSpPr/>
          <p:nvPr/>
        </p:nvSpPr>
        <p:spPr>
          <a:xfrm>
            <a:off x="771525" y="4946349"/>
            <a:ext cx="1714500" cy="2571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350"/>
              <a:buFont typeface="Noto Sans"/>
              <a:buNone/>
            </a:pPr>
            <a:r>
              <a:rPr b="1" i="0" lang="en-US" sz="1350" u="none" cap="none" strike="noStrike">
                <a:solidFill>
                  <a:srgbClr val="667EEA"/>
                </a:solidFill>
                <a:latin typeface="Noto Sans"/>
                <a:ea typeface="Noto Sans"/>
                <a:cs typeface="Noto Sans"/>
                <a:sym typeface="Noto Sans"/>
              </a:rPr>
              <a:t>10,000x</a:t>
            </a:r>
            <a:endParaRPr b="0" i="0" sz="1350" u="none" cap="none" strike="noStrike">
              <a:solidFill>
                <a:schemeClr val="dk1"/>
              </a:solidFill>
              <a:latin typeface="Calibri"/>
              <a:ea typeface="Calibri"/>
              <a:cs typeface="Calibri"/>
              <a:sym typeface="Calibri"/>
            </a:endParaRPr>
          </a:p>
        </p:txBody>
      </p:sp>
      <p:sp>
        <p:nvSpPr>
          <p:cNvPr id="1368" name="Google Shape;1368;p26"/>
          <p:cNvSpPr/>
          <p:nvPr/>
        </p:nvSpPr>
        <p:spPr>
          <a:xfrm>
            <a:off x="771525" y="5260674"/>
            <a:ext cx="1714500"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1" i="0" lang="en-US" sz="720" u="none" cap="none" strike="noStrike">
                <a:solidFill>
                  <a:srgbClr val="4A5568"/>
                </a:solidFill>
                <a:latin typeface="Noto Sans"/>
                <a:ea typeface="Noto Sans"/>
                <a:cs typeface="Noto Sans"/>
                <a:sym typeface="Noto Sans"/>
              </a:rPr>
              <a:t>Throughput Improvement</a:t>
            </a:r>
            <a:endParaRPr b="0" i="0" sz="720" u="none" cap="none" strike="noStrike">
              <a:solidFill>
                <a:schemeClr val="dk1"/>
              </a:solidFill>
              <a:latin typeface="Calibri"/>
              <a:ea typeface="Calibri"/>
              <a:cs typeface="Calibri"/>
              <a:sym typeface="Calibri"/>
            </a:endParaRPr>
          </a:p>
        </p:txBody>
      </p:sp>
      <p:sp>
        <p:nvSpPr>
          <p:cNvPr id="1369" name="Google Shape;1369;p26"/>
          <p:cNvSpPr/>
          <p:nvPr/>
        </p:nvSpPr>
        <p:spPr>
          <a:xfrm>
            <a:off x="2643188" y="4832049"/>
            <a:ext cx="1871663" cy="680079"/>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6"/>
          <p:cNvSpPr/>
          <p:nvPr/>
        </p:nvSpPr>
        <p:spPr>
          <a:xfrm>
            <a:off x="2757488" y="4946349"/>
            <a:ext cx="1714500" cy="2571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350"/>
              <a:buFont typeface="Noto Sans"/>
              <a:buNone/>
            </a:pPr>
            <a:r>
              <a:rPr b="1" i="0" lang="en-US" sz="1350" u="none" cap="none" strike="noStrike">
                <a:solidFill>
                  <a:srgbClr val="667EEA"/>
                </a:solidFill>
                <a:latin typeface="Noto Sans"/>
                <a:ea typeface="Noto Sans"/>
                <a:cs typeface="Noto Sans"/>
                <a:sym typeface="Noto Sans"/>
              </a:rPr>
              <a:t>90%</a:t>
            </a:r>
            <a:endParaRPr b="0" i="0" sz="1350" u="none" cap="none" strike="noStrike">
              <a:solidFill>
                <a:schemeClr val="dk1"/>
              </a:solidFill>
              <a:latin typeface="Calibri"/>
              <a:ea typeface="Calibri"/>
              <a:cs typeface="Calibri"/>
              <a:sym typeface="Calibri"/>
            </a:endParaRPr>
          </a:p>
        </p:txBody>
      </p:sp>
      <p:sp>
        <p:nvSpPr>
          <p:cNvPr id="1371" name="Google Shape;1371;p26"/>
          <p:cNvSpPr/>
          <p:nvPr/>
        </p:nvSpPr>
        <p:spPr>
          <a:xfrm>
            <a:off x="2757488" y="5260674"/>
            <a:ext cx="1714500"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1" i="0" lang="en-US" sz="720" u="none" cap="none" strike="noStrike">
                <a:solidFill>
                  <a:srgbClr val="4A5568"/>
                </a:solidFill>
                <a:latin typeface="Noto Sans"/>
                <a:ea typeface="Noto Sans"/>
                <a:cs typeface="Noto Sans"/>
                <a:sym typeface="Noto Sans"/>
              </a:rPr>
              <a:t>Energy Reduction</a:t>
            </a:r>
            <a:endParaRPr b="0" i="0" sz="720" u="none" cap="none" strike="noStrike">
              <a:solidFill>
                <a:schemeClr val="dk1"/>
              </a:solidFill>
              <a:latin typeface="Calibri"/>
              <a:ea typeface="Calibri"/>
              <a:cs typeface="Calibri"/>
              <a:sym typeface="Calibri"/>
            </a:endParaRPr>
          </a:p>
        </p:txBody>
      </p:sp>
      <p:sp>
        <p:nvSpPr>
          <p:cNvPr id="1372" name="Google Shape;1372;p26"/>
          <p:cNvSpPr/>
          <p:nvPr/>
        </p:nvSpPr>
        <p:spPr>
          <a:xfrm>
            <a:off x="4629150" y="4832049"/>
            <a:ext cx="1871663" cy="680079"/>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6"/>
          <p:cNvSpPr/>
          <p:nvPr/>
        </p:nvSpPr>
        <p:spPr>
          <a:xfrm>
            <a:off x="4743450" y="4946349"/>
            <a:ext cx="1714500" cy="2571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350"/>
              <a:buFont typeface="Noto Sans"/>
              <a:buNone/>
            </a:pPr>
            <a:r>
              <a:rPr b="1" i="0" lang="en-US" sz="1350" u="none" cap="none" strike="noStrike">
                <a:solidFill>
                  <a:srgbClr val="667EEA"/>
                </a:solidFill>
                <a:latin typeface="Noto Sans"/>
                <a:ea typeface="Noto Sans"/>
                <a:cs typeface="Noto Sans"/>
                <a:sym typeface="Noto Sans"/>
              </a:rPr>
              <a:t>100ms</a:t>
            </a:r>
            <a:endParaRPr b="0" i="0" sz="1350" u="none" cap="none" strike="noStrike">
              <a:solidFill>
                <a:schemeClr val="dk1"/>
              </a:solidFill>
              <a:latin typeface="Calibri"/>
              <a:ea typeface="Calibri"/>
              <a:cs typeface="Calibri"/>
              <a:sym typeface="Calibri"/>
            </a:endParaRPr>
          </a:p>
        </p:txBody>
      </p:sp>
      <p:sp>
        <p:nvSpPr>
          <p:cNvPr id="1374" name="Google Shape;1374;p26"/>
          <p:cNvSpPr/>
          <p:nvPr/>
        </p:nvSpPr>
        <p:spPr>
          <a:xfrm>
            <a:off x="4743450" y="5260674"/>
            <a:ext cx="1714500"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1" i="0" lang="en-US" sz="720" u="none" cap="none" strike="noStrike">
                <a:solidFill>
                  <a:srgbClr val="4A5568"/>
                </a:solidFill>
                <a:latin typeface="Noto Sans"/>
                <a:ea typeface="Noto Sans"/>
                <a:cs typeface="Noto Sans"/>
                <a:sym typeface="Noto Sans"/>
              </a:rPr>
              <a:t>Latency Target</a:t>
            </a:r>
            <a:endParaRPr b="0" i="0" sz="720" u="none" cap="none" strike="noStrike">
              <a:solidFill>
                <a:schemeClr val="dk1"/>
              </a:solidFill>
              <a:latin typeface="Calibri"/>
              <a:ea typeface="Calibri"/>
              <a:cs typeface="Calibri"/>
              <a:sym typeface="Calibri"/>
            </a:endParaRPr>
          </a:p>
        </p:txBody>
      </p:sp>
      <p:sp>
        <p:nvSpPr>
          <p:cNvPr id="1375" name="Google Shape;1375;p26"/>
          <p:cNvSpPr/>
          <p:nvPr/>
        </p:nvSpPr>
        <p:spPr>
          <a:xfrm>
            <a:off x="6615113" y="4832049"/>
            <a:ext cx="1871663" cy="680079"/>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6"/>
          <p:cNvSpPr/>
          <p:nvPr/>
        </p:nvSpPr>
        <p:spPr>
          <a:xfrm>
            <a:off x="6729413" y="4946349"/>
            <a:ext cx="1714500" cy="2571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667EEA"/>
              </a:buClr>
              <a:buSzPts val="1350"/>
              <a:buFont typeface="Noto Sans"/>
              <a:buNone/>
            </a:pPr>
            <a:r>
              <a:rPr b="1" i="0" lang="en-US" sz="1350" u="none" cap="none" strike="noStrike">
                <a:solidFill>
                  <a:srgbClr val="667EEA"/>
                </a:solidFill>
                <a:latin typeface="Noto Sans"/>
                <a:ea typeface="Noto Sans"/>
                <a:cs typeface="Noto Sans"/>
                <a:sym typeface="Noto Sans"/>
              </a:rPr>
              <a:t>99.9%</a:t>
            </a:r>
            <a:endParaRPr b="0" i="0" sz="1350" u="none" cap="none" strike="noStrike">
              <a:solidFill>
                <a:schemeClr val="dk1"/>
              </a:solidFill>
              <a:latin typeface="Calibri"/>
              <a:ea typeface="Calibri"/>
              <a:cs typeface="Calibri"/>
              <a:sym typeface="Calibri"/>
            </a:endParaRPr>
          </a:p>
        </p:txBody>
      </p:sp>
      <p:sp>
        <p:nvSpPr>
          <p:cNvPr id="1377" name="Google Shape;1377;p26"/>
          <p:cNvSpPr/>
          <p:nvPr/>
        </p:nvSpPr>
        <p:spPr>
          <a:xfrm>
            <a:off x="6729413" y="5260674"/>
            <a:ext cx="1714500" cy="1371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720"/>
              <a:buFont typeface="Noto Sans"/>
              <a:buNone/>
            </a:pPr>
            <a:r>
              <a:rPr b="1" i="0" lang="en-US" sz="720" u="none" cap="none" strike="noStrike">
                <a:solidFill>
                  <a:srgbClr val="4A5568"/>
                </a:solidFill>
                <a:latin typeface="Noto Sans"/>
                <a:ea typeface="Noto Sans"/>
                <a:cs typeface="Noto Sans"/>
                <a:sym typeface="Noto Sans"/>
              </a:rPr>
              <a:t>Availability SLA</a:t>
            </a:r>
            <a:endParaRPr b="0" i="0" sz="72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 name="Shape 44"/>
        <p:cNvGrpSpPr/>
        <p:nvPr/>
      </p:nvGrpSpPr>
      <p:grpSpPr>
        <a:xfrm>
          <a:off x="0" y="0"/>
          <a:ext cx="0" cy="0"/>
          <a:chOff x="0" y="0"/>
          <a:chExt cx="0" cy="0"/>
        </a:xfrm>
      </p:grpSpPr>
      <p:pic>
        <p:nvPicPr>
          <p:cNvPr id="45" name="Google Shape;45;g367fddf29e9_0_169"/>
          <p:cNvPicPr preferRelativeResize="0"/>
          <p:nvPr/>
        </p:nvPicPr>
        <p:blipFill>
          <a:blip r:embed="rId3">
            <a:alphaModFix/>
          </a:blip>
          <a:stretch>
            <a:fillRect/>
          </a:stretch>
        </p:blipFill>
        <p:spPr>
          <a:xfrm>
            <a:off x="152400" y="2145700"/>
            <a:ext cx="8839203" cy="10554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descr="preencoded.png" id="1383" name="Google Shape;1383;p27"/>
          <p:cNvPicPr preferRelativeResize="0"/>
          <p:nvPr/>
        </p:nvPicPr>
        <p:blipFill rotWithShape="1">
          <a:blip r:embed="rId3">
            <a:alphaModFix/>
          </a:blip>
          <a:srcRect b="0" l="0" r="0" t="0"/>
          <a:stretch/>
        </p:blipFill>
        <p:spPr>
          <a:xfrm>
            <a:off x="0" y="0"/>
            <a:ext cx="9144000" cy="5520556"/>
          </a:xfrm>
          <a:prstGeom prst="rect">
            <a:avLst/>
          </a:prstGeom>
          <a:noFill/>
          <a:ln>
            <a:noFill/>
          </a:ln>
        </p:spPr>
      </p:pic>
      <p:sp>
        <p:nvSpPr>
          <p:cNvPr id="1384" name="Google Shape;1384;p27"/>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Industry Applications of Reliable AI</a:t>
            </a:r>
            <a:endParaRPr b="0" i="0" sz="2250" u="none" cap="none" strike="noStrike">
              <a:solidFill>
                <a:schemeClr val="dk1"/>
              </a:solidFill>
              <a:latin typeface="Calibri"/>
              <a:ea typeface="Calibri"/>
              <a:cs typeface="Calibri"/>
              <a:sym typeface="Calibri"/>
            </a:endParaRPr>
          </a:p>
        </p:txBody>
      </p:sp>
      <p:sp>
        <p:nvSpPr>
          <p:cNvPr id="1385" name="Google Shape;1385;p27"/>
          <p:cNvSpPr/>
          <p:nvPr/>
        </p:nvSpPr>
        <p:spPr>
          <a:xfrm>
            <a:off x="428625" y="1085850"/>
            <a:ext cx="2647931" cy="191731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86" name="Google Shape;1386;p27"/>
          <p:cNvPicPr preferRelativeResize="0"/>
          <p:nvPr/>
        </p:nvPicPr>
        <p:blipFill rotWithShape="1">
          <a:blip r:embed="rId4">
            <a:alphaModFix/>
          </a:blip>
          <a:srcRect b="0" l="0" r="0" t="0"/>
          <a:stretch/>
        </p:blipFill>
        <p:spPr>
          <a:xfrm>
            <a:off x="1591856" y="1257300"/>
            <a:ext cx="321469" cy="285750"/>
          </a:xfrm>
          <a:prstGeom prst="rect">
            <a:avLst/>
          </a:prstGeom>
          <a:noFill/>
          <a:ln>
            <a:noFill/>
          </a:ln>
        </p:spPr>
      </p:pic>
      <p:sp>
        <p:nvSpPr>
          <p:cNvPr id="1387" name="Google Shape;1387;p27"/>
          <p:cNvSpPr/>
          <p:nvPr/>
        </p:nvSpPr>
        <p:spPr>
          <a:xfrm>
            <a:off x="600075" y="1657350"/>
            <a:ext cx="2376469"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Healthcare</a:t>
            </a:r>
            <a:endParaRPr b="0" i="0" sz="1125" u="none" cap="none" strike="noStrike">
              <a:solidFill>
                <a:schemeClr val="dk1"/>
              </a:solidFill>
              <a:latin typeface="Calibri"/>
              <a:ea typeface="Calibri"/>
              <a:cs typeface="Calibri"/>
              <a:sym typeface="Calibri"/>
            </a:endParaRPr>
          </a:p>
        </p:txBody>
      </p:sp>
      <p:pic>
        <p:nvPicPr>
          <p:cNvPr descr="preencoded.png" id="1388" name="Google Shape;1388;p27"/>
          <p:cNvPicPr preferRelativeResize="0"/>
          <p:nvPr/>
        </p:nvPicPr>
        <p:blipFill rotWithShape="1">
          <a:blip r:embed="rId5">
            <a:alphaModFix/>
          </a:blip>
          <a:srcRect b="0" l="0" r="0" t="0"/>
          <a:stretch/>
        </p:blipFill>
        <p:spPr>
          <a:xfrm>
            <a:off x="600075" y="2045959"/>
            <a:ext cx="91083" cy="91446"/>
          </a:xfrm>
          <a:prstGeom prst="rect">
            <a:avLst/>
          </a:prstGeom>
          <a:noFill/>
          <a:ln>
            <a:noFill/>
          </a:ln>
        </p:spPr>
      </p:pic>
      <p:sp>
        <p:nvSpPr>
          <p:cNvPr id="1389" name="Google Shape;1389;p27"/>
          <p:cNvSpPr/>
          <p:nvPr/>
        </p:nvSpPr>
        <p:spPr>
          <a:xfrm>
            <a:off x="748308" y="2014538"/>
            <a:ext cx="1442870"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Autonomous surgical robots</a:t>
            </a:r>
            <a:endParaRPr b="0" i="0" sz="810" u="none" cap="none" strike="noStrike">
              <a:solidFill>
                <a:schemeClr val="dk1"/>
              </a:solidFill>
              <a:latin typeface="Calibri"/>
              <a:ea typeface="Calibri"/>
              <a:cs typeface="Calibri"/>
              <a:sym typeface="Calibri"/>
            </a:endParaRPr>
          </a:p>
        </p:txBody>
      </p:sp>
      <p:pic>
        <p:nvPicPr>
          <p:cNvPr descr="preencoded.png" id="1390" name="Google Shape;1390;p27"/>
          <p:cNvPicPr preferRelativeResize="0"/>
          <p:nvPr/>
        </p:nvPicPr>
        <p:blipFill rotWithShape="1">
          <a:blip r:embed="rId6">
            <a:alphaModFix/>
          </a:blip>
          <a:srcRect b="0" l="0" r="0" t="0"/>
          <a:stretch/>
        </p:blipFill>
        <p:spPr>
          <a:xfrm>
            <a:off x="600075" y="2257397"/>
            <a:ext cx="91083" cy="91446"/>
          </a:xfrm>
          <a:prstGeom prst="rect">
            <a:avLst/>
          </a:prstGeom>
          <a:noFill/>
          <a:ln>
            <a:noFill/>
          </a:ln>
        </p:spPr>
      </p:pic>
      <p:sp>
        <p:nvSpPr>
          <p:cNvPr id="1391" name="Google Shape;1391;p27"/>
          <p:cNvSpPr/>
          <p:nvPr/>
        </p:nvSpPr>
        <p:spPr>
          <a:xfrm>
            <a:off x="748308" y="2225976"/>
            <a:ext cx="1204029"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AI-powered diagnostics</a:t>
            </a:r>
            <a:endParaRPr b="0" i="0" sz="810" u="none" cap="none" strike="noStrike">
              <a:solidFill>
                <a:schemeClr val="dk1"/>
              </a:solidFill>
              <a:latin typeface="Calibri"/>
              <a:ea typeface="Calibri"/>
              <a:cs typeface="Calibri"/>
              <a:sym typeface="Calibri"/>
            </a:endParaRPr>
          </a:p>
        </p:txBody>
      </p:sp>
      <p:pic>
        <p:nvPicPr>
          <p:cNvPr descr="preencoded.png" id="1392" name="Google Shape;1392;p27"/>
          <p:cNvPicPr preferRelativeResize="0"/>
          <p:nvPr/>
        </p:nvPicPr>
        <p:blipFill rotWithShape="1">
          <a:blip r:embed="rId5">
            <a:alphaModFix/>
          </a:blip>
          <a:srcRect b="0" l="0" r="0" t="0"/>
          <a:stretch/>
        </p:blipFill>
        <p:spPr>
          <a:xfrm>
            <a:off x="600075" y="2468835"/>
            <a:ext cx="91083" cy="91446"/>
          </a:xfrm>
          <a:prstGeom prst="rect">
            <a:avLst/>
          </a:prstGeom>
          <a:noFill/>
          <a:ln>
            <a:noFill/>
          </a:ln>
        </p:spPr>
      </p:pic>
      <p:sp>
        <p:nvSpPr>
          <p:cNvPr id="1393" name="Google Shape;1393;p27"/>
          <p:cNvSpPr/>
          <p:nvPr/>
        </p:nvSpPr>
        <p:spPr>
          <a:xfrm>
            <a:off x="748308" y="2437414"/>
            <a:ext cx="1488746"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Personalized treatment plans</a:t>
            </a:r>
            <a:endParaRPr b="0" i="0" sz="810" u="none" cap="none" strike="noStrike">
              <a:solidFill>
                <a:schemeClr val="dk1"/>
              </a:solidFill>
              <a:latin typeface="Calibri"/>
              <a:ea typeface="Calibri"/>
              <a:cs typeface="Calibri"/>
              <a:sym typeface="Calibri"/>
            </a:endParaRPr>
          </a:p>
        </p:txBody>
      </p:sp>
      <p:pic>
        <p:nvPicPr>
          <p:cNvPr descr="preencoded.png" id="1394" name="Google Shape;1394;p27"/>
          <p:cNvPicPr preferRelativeResize="0"/>
          <p:nvPr/>
        </p:nvPicPr>
        <p:blipFill rotWithShape="1">
          <a:blip r:embed="rId7">
            <a:alphaModFix/>
          </a:blip>
          <a:srcRect b="0" l="0" r="0" t="0"/>
          <a:stretch/>
        </p:blipFill>
        <p:spPr>
          <a:xfrm>
            <a:off x="600075" y="2680274"/>
            <a:ext cx="91083" cy="91446"/>
          </a:xfrm>
          <a:prstGeom prst="rect">
            <a:avLst/>
          </a:prstGeom>
          <a:noFill/>
          <a:ln>
            <a:noFill/>
          </a:ln>
        </p:spPr>
      </p:pic>
      <p:sp>
        <p:nvSpPr>
          <p:cNvPr id="1395" name="Google Shape;1395;p27"/>
          <p:cNvSpPr/>
          <p:nvPr/>
        </p:nvSpPr>
        <p:spPr>
          <a:xfrm>
            <a:off x="748308" y="2648852"/>
            <a:ext cx="1409747"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Drug discovery acceleration</a:t>
            </a:r>
            <a:endParaRPr b="0" i="0" sz="810" u="none" cap="none" strike="noStrike">
              <a:solidFill>
                <a:schemeClr val="dk1"/>
              </a:solidFill>
              <a:latin typeface="Calibri"/>
              <a:ea typeface="Calibri"/>
              <a:cs typeface="Calibri"/>
              <a:sym typeface="Calibri"/>
            </a:endParaRPr>
          </a:p>
        </p:txBody>
      </p:sp>
      <p:sp>
        <p:nvSpPr>
          <p:cNvPr id="1396" name="Google Shape;1396;p27"/>
          <p:cNvSpPr/>
          <p:nvPr/>
        </p:nvSpPr>
        <p:spPr>
          <a:xfrm>
            <a:off x="3248006" y="1085850"/>
            <a:ext cx="2647959" cy="191731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97" name="Google Shape;1397;p27"/>
          <p:cNvPicPr preferRelativeResize="0"/>
          <p:nvPr/>
        </p:nvPicPr>
        <p:blipFill rotWithShape="1">
          <a:blip r:embed="rId8">
            <a:alphaModFix/>
          </a:blip>
          <a:srcRect b="0" l="0" r="0" t="0"/>
          <a:stretch/>
        </p:blipFill>
        <p:spPr>
          <a:xfrm>
            <a:off x="4429097" y="1257300"/>
            <a:ext cx="285750" cy="285750"/>
          </a:xfrm>
          <a:prstGeom prst="rect">
            <a:avLst/>
          </a:prstGeom>
          <a:noFill/>
          <a:ln>
            <a:noFill/>
          </a:ln>
        </p:spPr>
      </p:pic>
      <p:sp>
        <p:nvSpPr>
          <p:cNvPr id="1398" name="Google Shape;1398;p27"/>
          <p:cNvSpPr/>
          <p:nvPr/>
        </p:nvSpPr>
        <p:spPr>
          <a:xfrm>
            <a:off x="3419456" y="1657350"/>
            <a:ext cx="2376497"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Finance</a:t>
            </a:r>
            <a:endParaRPr b="0" i="0" sz="1125" u="none" cap="none" strike="noStrike">
              <a:solidFill>
                <a:schemeClr val="dk1"/>
              </a:solidFill>
              <a:latin typeface="Calibri"/>
              <a:ea typeface="Calibri"/>
              <a:cs typeface="Calibri"/>
              <a:sym typeface="Calibri"/>
            </a:endParaRPr>
          </a:p>
        </p:txBody>
      </p:sp>
      <p:pic>
        <p:nvPicPr>
          <p:cNvPr descr="preencoded.png" id="1399" name="Google Shape;1399;p27"/>
          <p:cNvPicPr preferRelativeResize="0"/>
          <p:nvPr/>
        </p:nvPicPr>
        <p:blipFill rotWithShape="1">
          <a:blip r:embed="rId9">
            <a:alphaModFix/>
          </a:blip>
          <a:srcRect b="0" l="0" r="0" t="0"/>
          <a:stretch/>
        </p:blipFill>
        <p:spPr>
          <a:xfrm>
            <a:off x="3419456" y="2045959"/>
            <a:ext cx="91083" cy="91446"/>
          </a:xfrm>
          <a:prstGeom prst="rect">
            <a:avLst/>
          </a:prstGeom>
          <a:noFill/>
          <a:ln>
            <a:noFill/>
          </a:ln>
        </p:spPr>
      </p:pic>
      <p:sp>
        <p:nvSpPr>
          <p:cNvPr id="1400" name="Google Shape;1400;p27"/>
          <p:cNvSpPr/>
          <p:nvPr/>
        </p:nvSpPr>
        <p:spPr>
          <a:xfrm>
            <a:off x="3567689" y="2014538"/>
            <a:ext cx="1250100"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Fraud detection systems</a:t>
            </a:r>
            <a:endParaRPr b="0" i="0" sz="810" u="none" cap="none" strike="noStrike">
              <a:solidFill>
                <a:schemeClr val="dk1"/>
              </a:solidFill>
              <a:latin typeface="Calibri"/>
              <a:ea typeface="Calibri"/>
              <a:cs typeface="Calibri"/>
              <a:sym typeface="Calibri"/>
            </a:endParaRPr>
          </a:p>
        </p:txBody>
      </p:sp>
      <p:pic>
        <p:nvPicPr>
          <p:cNvPr descr="preencoded.png" id="1401" name="Google Shape;1401;p27"/>
          <p:cNvPicPr preferRelativeResize="0"/>
          <p:nvPr/>
        </p:nvPicPr>
        <p:blipFill rotWithShape="1">
          <a:blip r:embed="rId10">
            <a:alphaModFix/>
          </a:blip>
          <a:srcRect b="0" l="0" r="0" t="0"/>
          <a:stretch/>
        </p:blipFill>
        <p:spPr>
          <a:xfrm>
            <a:off x="3419456" y="2257397"/>
            <a:ext cx="91083" cy="91446"/>
          </a:xfrm>
          <a:prstGeom prst="rect">
            <a:avLst/>
          </a:prstGeom>
          <a:noFill/>
          <a:ln>
            <a:noFill/>
          </a:ln>
        </p:spPr>
      </p:pic>
      <p:sp>
        <p:nvSpPr>
          <p:cNvPr id="1402" name="Google Shape;1402;p27"/>
          <p:cNvSpPr/>
          <p:nvPr/>
        </p:nvSpPr>
        <p:spPr>
          <a:xfrm>
            <a:off x="3567689" y="2225976"/>
            <a:ext cx="1009641"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Algorithmic trading</a:t>
            </a:r>
            <a:endParaRPr b="0" i="0" sz="810" u="none" cap="none" strike="noStrike">
              <a:solidFill>
                <a:schemeClr val="dk1"/>
              </a:solidFill>
              <a:latin typeface="Calibri"/>
              <a:ea typeface="Calibri"/>
              <a:cs typeface="Calibri"/>
              <a:sym typeface="Calibri"/>
            </a:endParaRPr>
          </a:p>
        </p:txBody>
      </p:sp>
      <p:pic>
        <p:nvPicPr>
          <p:cNvPr descr="preencoded.png" id="1403" name="Google Shape;1403;p27"/>
          <p:cNvPicPr preferRelativeResize="0"/>
          <p:nvPr/>
        </p:nvPicPr>
        <p:blipFill rotWithShape="1">
          <a:blip r:embed="rId9">
            <a:alphaModFix/>
          </a:blip>
          <a:srcRect b="0" l="0" r="0" t="0"/>
          <a:stretch/>
        </p:blipFill>
        <p:spPr>
          <a:xfrm>
            <a:off x="3419456" y="2468835"/>
            <a:ext cx="91083" cy="91446"/>
          </a:xfrm>
          <a:prstGeom prst="rect">
            <a:avLst/>
          </a:prstGeom>
          <a:noFill/>
          <a:ln>
            <a:noFill/>
          </a:ln>
        </p:spPr>
      </p:pic>
      <p:sp>
        <p:nvSpPr>
          <p:cNvPr id="1404" name="Google Shape;1404;p27"/>
          <p:cNvSpPr/>
          <p:nvPr/>
        </p:nvSpPr>
        <p:spPr>
          <a:xfrm>
            <a:off x="3567689" y="2437414"/>
            <a:ext cx="94420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Risk management</a:t>
            </a:r>
            <a:endParaRPr b="0" i="0" sz="810" u="none" cap="none" strike="noStrike">
              <a:solidFill>
                <a:schemeClr val="dk1"/>
              </a:solidFill>
              <a:latin typeface="Calibri"/>
              <a:ea typeface="Calibri"/>
              <a:cs typeface="Calibri"/>
              <a:sym typeface="Calibri"/>
            </a:endParaRPr>
          </a:p>
        </p:txBody>
      </p:sp>
      <p:pic>
        <p:nvPicPr>
          <p:cNvPr descr="preencoded.png" id="1405" name="Google Shape;1405;p27"/>
          <p:cNvPicPr preferRelativeResize="0"/>
          <p:nvPr/>
        </p:nvPicPr>
        <p:blipFill rotWithShape="1">
          <a:blip r:embed="rId11">
            <a:alphaModFix/>
          </a:blip>
          <a:srcRect b="0" l="0" r="0" t="0"/>
          <a:stretch/>
        </p:blipFill>
        <p:spPr>
          <a:xfrm>
            <a:off x="3419456" y="2680274"/>
            <a:ext cx="91083" cy="91446"/>
          </a:xfrm>
          <a:prstGeom prst="rect">
            <a:avLst/>
          </a:prstGeom>
          <a:noFill/>
          <a:ln>
            <a:noFill/>
          </a:ln>
        </p:spPr>
      </p:pic>
      <p:sp>
        <p:nvSpPr>
          <p:cNvPr id="1406" name="Google Shape;1406;p27"/>
          <p:cNvSpPr/>
          <p:nvPr/>
        </p:nvSpPr>
        <p:spPr>
          <a:xfrm>
            <a:off x="3567689" y="2648852"/>
            <a:ext cx="1178328"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Regulatory compliance</a:t>
            </a:r>
            <a:endParaRPr b="0" i="0" sz="810" u="none" cap="none" strike="noStrike">
              <a:solidFill>
                <a:schemeClr val="dk1"/>
              </a:solidFill>
              <a:latin typeface="Calibri"/>
              <a:ea typeface="Calibri"/>
              <a:cs typeface="Calibri"/>
              <a:sym typeface="Calibri"/>
            </a:endParaRPr>
          </a:p>
        </p:txBody>
      </p:sp>
      <p:sp>
        <p:nvSpPr>
          <p:cNvPr id="1407" name="Google Shape;1407;p27"/>
          <p:cNvSpPr/>
          <p:nvPr/>
        </p:nvSpPr>
        <p:spPr>
          <a:xfrm>
            <a:off x="6067416" y="1085850"/>
            <a:ext cx="2647931" cy="191731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08" name="Google Shape;1408;p27"/>
          <p:cNvPicPr preferRelativeResize="0"/>
          <p:nvPr/>
        </p:nvPicPr>
        <p:blipFill rotWithShape="1">
          <a:blip r:embed="rId12">
            <a:alphaModFix/>
          </a:blip>
          <a:srcRect b="0" l="0" r="0" t="0"/>
          <a:stretch/>
        </p:blipFill>
        <p:spPr>
          <a:xfrm>
            <a:off x="7230647" y="1257300"/>
            <a:ext cx="321469" cy="285750"/>
          </a:xfrm>
          <a:prstGeom prst="rect">
            <a:avLst/>
          </a:prstGeom>
          <a:noFill/>
          <a:ln>
            <a:noFill/>
          </a:ln>
        </p:spPr>
      </p:pic>
      <p:sp>
        <p:nvSpPr>
          <p:cNvPr id="1409" name="Google Shape;1409;p27"/>
          <p:cNvSpPr/>
          <p:nvPr/>
        </p:nvSpPr>
        <p:spPr>
          <a:xfrm>
            <a:off x="6238866" y="1657350"/>
            <a:ext cx="2376469"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Manufacturing</a:t>
            </a:r>
            <a:endParaRPr b="0" i="0" sz="1125" u="none" cap="none" strike="noStrike">
              <a:solidFill>
                <a:schemeClr val="dk1"/>
              </a:solidFill>
              <a:latin typeface="Calibri"/>
              <a:ea typeface="Calibri"/>
              <a:cs typeface="Calibri"/>
              <a:sym typeface="Calibri"/>
            </a:endParaRPr>
          </a:p>
        </p:txBody>
      </p:sp>
      <p:pic>
        <p:nvPicPr>
          <p:cNvPr descr="preencoded.png" id="1410" name="Google Shape;1410;p27"/>
          <p:cNvPicPr preferRelativeResize="0"/>
          <p:nvPr/>
        </p:nvPicPr>
        <p:blipFill rotWithShape="1">
          <a:blip r:embed="rId13">
            <a:alphaModFix/>
          </a:blip>
          <a:srcRect b="0" l="0" r="0" t="0"/>
          <a:stretch/>
        </p:blipFill>
        <p:spPr>
          <a:xfrm>
            <a:off x="6238866" y="2045959"/>
            <a:ext cx="91083" cy="91446"/>
          </a:xfrm>
          <a:prstGeom prst="rect">
            <a:avLst/>
          </a:prstGeom>
          <a:noFill/>
          <a:ln>
            <a:noFill/>
          </a:ln>
        </p:spPr>
      </p:pic>
      <p:sp>
        <p:nvSpPr>
          <p:cNvPr id="1411" name="Google Shape;1411;p27"/>
          <p:cNvSpPr/>
          <p:nvPr/>
        </p:nvSpPr>
        <p:spPr>
          <a:xfrm>
            <a:off x="6387099" y="2014538"/>
            <a:ext cx="1236120"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Production optimization</a:t>
            </a:r>
            <a:endParaRPr b="0" i="0" sz="810" u="none" cap="none" strike="noStrike">
              <a:solidFill>
                <a:schemeClr val="dk1"/>
              </a:solidFill>
              <a:latin typeface="Calibri"/>
              <a:ea typeface="Calibri"/>
              <a:cs typeface="Calibri"/>
              <a:sym typeface="Calibri"/>
            </a:endParaRPr>
          </a:p>
        </p:txBody>
      </p:sp>
      <p:pic>
        <p:nvPicPr>
          <p:cNvPr descr="preencoded.png" id="1412" name="Google Shape;1412;p27"/>
          <p:cNvPicPr preferRelativeResize="0"/>
          <p:nvPr/>
        </p:nvPicPr>
        <p:blipFill rotWithShape="1">
          <a:blip r:embed="rId14">
            <a:alphaModFix/>
          </a:blip>
          <a:srcRect b="0" l="0" r="0" t="0"/>
          <a:stretch/>
        </p:blipFill>
        <p:spPr>
          <a:xfrm>
            <a:off x="6238866" y="2257397"/>
            <a:ext cx="91083" cy="91446"/>
          </a:xfrm>
          <a:prstGeom prst="rect">
            <a:avLst/>
          </a:prstGeom>
          <a:noFill/>
          <a:ln>
            <a:noFill/>
          </a:ln>
        </p:spPr>
      </p:pic>
      <p:sp>
        <p:nvSpPr>
          <p:cNvPr id="1413" name="Google Shape;1413;p27"/>
          <p:cNvSpPr/>
          <p:nvPr/>
        </p:nvSpPr>
        <p:spPr>
          <a:xfrm>
            <a:off x="6387099" y="2225976"/>
            <a:ext cx="120330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Predictive maintenance</a:t>
            </a:r>
            <a:endParaRPr b="0" i="0" sz="810" u="none" cap="none" strike="noStrike">
              <a:solidFill>
                <a:schemeClr val="dk1"/>
              </a:solidFill>
              <a:latin typeface="Calibri"/>
              <a:ea typeface="Calibri"/>
              <a:cs typeface="Calibri"/>
              <a:sym typeface="Calibri"/>
            </a:endParaRPr>
          </a:p>
        </p:txBody>
      </p:sp>
      <p:pic>
        <p:nvPicPr>
          <p:cNvPr descr="preencoded.png" id="1414" name="Google Shape;1414;p27"/>
          <p:cNvPicPr preferRelativeResize="0"/>
          <p:nvPr/>
        </p:nvPicPr>
        <p:blipFill rotWithShape="1">
          <a:blip r:embed="rId13">
            <a:alphaModFix/>
          </a:blip>
          <a:srcRect b="0" l="0" r="0" t="0"/>
          <a:stretch/>
        </p:blipFill>
        <p:spPr>
          <a:xfrm>
            <a:off x="6238866" y="2468835"/>
            <a:ext cx="91083" cy="91446"/>
          </a:xfrm>
          <a:prstGeom prst="rect">
            <a:avLst/>
          </a:prstGeom>
          <a:noFill/>
          <a:ln>
            <a:noFill/>
          </a:ln>
        </p:spPr>
      </p:pic>
      <p:sp>
        <p:nvSpPr>
          <p:cNvPr id="1415" name="Google Shape;1415;p27"/>
          <p:cNvSpPr/>
          <p:nvPr/>
        </p:nvSpPr>
        <p:spPr>
          <a:xfrm>
            <a:off x="6387099" y="2437414"/>
            <a:ext cx="78394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Quality control</a:t>
            </a:r>
            <a:endParaRPr b="0" i="0" sz="810" u="none" cap="none" strike="noStrike">
              <a:solidFill>
                <a:schemeClr val="dk1"/>
              </a:solidFill>
              <a:latin typeface="Calibri"/>
              <a:ea typeface="Calibri"/>
              <a:cs typeface="Calibri"/>
              <a:sym typeface="Calibri"/>
            </a:endParaRPr>
          </a:p>
        </p:txBody>
      </p:sp>
      <p:pic>
        <p:nvPicPr>
          <p:cNvPr descr="preencoded.png" id="1416" name="Google Shape;1416;p27"/>
          <p:cNvPicPr preferRelativeResize="0"/>
          <p:nvPr/>
        </p:nvPicPr>
        <p:blipFill rotWithShape="1">
          <a:blip r:embed="rId15">
            <a:alphaModFix/>
          </a:blip>
          <a:srcRect b="0" l="0" r="0" t="0"/>
          <a:stretch/>
        </p:blipFill>
        <p:spPr>
          <a:xfrm>
            <a:off x="6238866" y="2680274"/>
            <a:ext cx="91083" cy="91446"/>
          </a:xfrm>
          <a:prstGeom prst="rect">
            <a:avLst/>
          </a:prstGeom>
          <a:noFill/>
          <a:ln>
            <a:noFill/>
          </a:ln>
        </p:spPr>
      </p:pic>
      <p:sp>
        <p:nvSpPr>
          <p:cNvPr id="1417" name="Google Shape;1417;p27"/>
          <p:cNvSpPr/>
          <p:nvPr/>
        </p:nvSpPr>
        <p:spPr>
          <a:xfrm>
            <a:off x="6387099" y="2648852"/>
            <a:ext cx="1362531"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Supply chain management</a:t>
            </a:r>
            <a:endParaRPr b="0" i="0" sz="810" u="none" cap="none" strike="noStrike">
              <a:solidFill>
                <a:schemeClr val="dk1"/>
              </a:solidFill>
              <a:latin typeface="Calibri"/>
              <a:ea typeface="Calibri"/>
              <a:cs typeface="Calibri"/>
              <a:sym typeface="Calibri"/>
            </a:endParaRPr>
          </a:p>
        </p:txBody>
      </p:sp>
      <p:sp>
        <p:nvSpPr>
          <p:cNvPr id="1418" name="Google Shape;1418;p27"/>
          <p:cNvSpPr/>
          <p:nvPr/>
        </p:nvSpPr>
        <p:spPr>
          <a:xfrm>
            <a:off x="428625" y="3174616"/>
            <a:ext cx="2647931" cy="191731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19" name="Google Shape;1419;p27"/>
          <p:cNvPicPr preferRelativeResize="0"/>
          <p:nvPr/>
        </p:nvPicPr>
        <p:blipFill rotWithShape="1">
          <a:blip r:embed="rId16">
            <a:alphaModFix/>
          </a:blip>
          <a:srcRect b="0" l="0" r="0" t="0"/>
          <a:stretch/>
        </p:blipFill>
        <p:spPr>
          <a:xfrm>
            <a:off x="1609716" y="3346066"/>
            <a:ext cx="285750" cy="285750"/>
          </a:xfrm>
          <a:prstGeom prst="rect">
            <a:avLst/>
          </a:prstGeom>
          <a:noFill/>
          <a:ln>
            <a:noFill/>
          </a:ln>
        </p:spPr>
      </p:pic>
      <p:sp>
        <p:nvSpPr>
          <p:cNvPr id="1420" name="Google Shape;1420;p27"/>
          <p:cNvSpPr/>
          <p:nvPr/>
        </p:nvSpPr>
        <p:spPr>
          <a:xfrm>
            <a:off x="600075" y="3746116"/>
            <a:ext cx="2376469"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Customer Service</a:t>
            </a:r>
            <a:endParaRPr b="0" i="0" sz="1125" u="none" cap="none" strike="noStrike">
              <a:solidFill>
                <a:schemeClr val="dk1"/>
              </a:solidFill>
              <a:latin typeface="Calibri"/>
              <a:ea typeface="Calibri"/>
              <a:cs typeface="Calibri"/>
              <a:sym typeface="Calibri"/>
            </a:endParaRPr>
          </a:p>
        </p:txBody>
      </p:sp>
      <p:pic>
        <p:nvPicPr>
          <p:cNvPr descr="preencoded.png" id="1421" name="Google Shape;1421;p27"/>
          <p:cNvPicPr preferRelativeResize="0"/>
          <p:nvPr/>
        </p:nvPicPr>
        <p:blipFill rotWithShape="1">
          <a:blip r:embed="rId17">
            <a:alphaModFix/>
          </a:blip>
          <a:srcRect b="0" l="0" r="0" t="0"/>
          <a:stretch/>
        </p:blipFill>
        <p:spPr>
          <a:xfrm>
            <a:off x="600075" y="4134724"/>
            <a:ext cx="91083" cy="91446"/>
          </a:xfrm>
          <a:prstGeom prst="rect">
            <a:avLst/>
          </a:prstGeom>
          <a:noFill/>
          <a:ln>
            <a:noFill/>
          </a:ln>
        </p:spPr>
      </p:pic>
      <p:sp>
        <p:nvSpPr>
          <p:cNvPr id="1422" name="Google Shape;1422;p27"/>
          <p:cNvSpPr/>
          <p:nvPr/>
        </p:nvSpPr>
        <p:spPr>
          <a:xfrm>
            <a:off x="748308" y="4103303"/>
            <a:ext cx="1013017"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Intelligent chatbots</a:t>
            </a:r>
            <a:endParaRPr b="0" i="0" sz="810" u="none" cap="none" strike="noStrike">
              <a:solidFill>
                <a:schemeClr val="dk1"/>
              </a:solidFill>
              <a:latin typeface="Calibri"/>
              <a:ea typeface="Calibri"/>
              <a:cs typeface="Calibri"/>
              <a:sym typeface="Calibri"/>
            </a:endParaRPr>
          </a:p>
        </p:txBody>
      </p:sp>
      <p:pic>
        <p:nvPicPr>
          <p:cNvPr descr="preencoded.png" id="1423" name="Google Shape;1423;p27"/>
          <p:cNvPicPr preferRelativeResize="0"/>
          <p:nvPr/>
        </p:nvPicPr>
        <p:blipFill rotWithShape="1">
          <a:blip r:embed="rId5">
            <a:alphaModFix/>
          </a:blip>
          <a:srcRect b="0" l="0" r="0" t="0"/>
          <a:stretch/>
        </p:blipFill>
        <p:spPr>
          <a:xfrm>
            <a:off x="600075" y="4346163"/>
            <a:ext cx="91083" cy="91446"/>
          </a:xfrm>
          <a:prstGeom prst="rect">
            <a:avLst/>
          </a:prstGeom>
          <a:noFill/>
          <a:ln>
            <a:noFill/>
          </a:ln>
        </p:spPr>
      </p:pic>
      <p:sp>
        <p:nvSpPr>
          <p:cNvPr id="1424" name="Google Shape;1424;p27"/>
          <p:cNvSpPr/>
          <p:nvPr/>
        </p:nvSpPr>
        <p:spPr>
          <a:xfrm>
            <a:off x="748308" y="4314741"/>
            <a:ext cx="890736"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Virtual assistants</a:t>
            </a:r>
            <a:endParaRPr b="0" i="0" sz="810" u="none" cap="none" strike="noStrike">
              <a:solidFill>
                <a:schemeClr val="dk1"/>
              </a:solidFill>
              <a:latin typeface="Calibri"/>
              <a:ea typeface="Calibri"/>
              <a:cs typeface="Calibri"/>
              <a:sym typeface="Calibri"/>
            </a:endParaRPr>
          </a:p>
        </p:txBody>
      </p:sp>
      <p:pic>
        <p:nvPicPr>
          <p:cNvPr descr="preencoded.png" id="1425" name="Google Shape;1425;p27"/>
          <p:cNvPicPr preferRelativeResize="0"/>
          <p:nvPr/>
        </p:nvPicPr>
        <p:blipFill rotWithShape="1">
          <a:blip r:embed="rId6">
            <a:alphaModFix/>
          </a:blip>
          <a:srcRect b="0" l="0" r="0" t="0"/>
          <a:stretch/>
        </p:blipFill>
        <p:spPr>
          <a:xfrm>
            <a:off x="600075" y="4557601"/>
            <a:ext cx="91083" cy="91446"/>
          </a:xfrm>
          <a:prstGeom prst="rect">
            <a:avLst/>
          </a:prstGeom>
          <a:noFill/>
          <a:ln>
            <a:noFill/>
          </a:ln>
        </p:spPr>
      </p:pic>
      <p:sp>
        <p:nvSpPr>
          <p:cNvPr id="1426" name="Google Shape;1426;p27"/>
          <p:cNvSpPr/>
          <p:nvPr/>
        </p:nvSpPr>
        <p:spPr>
          <a:xfrm>
            <a:off x="748308" y="4526180"/>
            <a:ext cx="1097570"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Personalized support</a:t>
            </a:r>
            <a:endParaRPr b="0" i="0" sz="810" u="none" cap="none" strike="noStrike">
              <a:solidFill>
                <a:schemeClr val="dk1"/>
              </a:solidFill>
              <a:latin typeface="Calibri"/>
              <a:ea typeface="Calibri"/>
              <a:cs typeface="Calibri"/>
              <a:sym typeface="Calibri"/>
            </a:endParaRPr>
          </a:p>
        </p:txBody>
      </p:sp>
      <p:pic>
        <p:nvPicPr>
          <p:cNvPr descr="preencoded.png" id="1427" name="Google Shape;1427;p27"/>
          <p:cNvPicPr preferRelativeResize="0"/>
          <p:nvPr/>
        </p:nvPicPr>
        <p:blipFill rotWithShape="1">
          <a:blip r:embed="rId5">
            <a:alphaModFix/>
          </a:blip>
          <a:srcRect b="0" l="0" r="0" t="0"/>
          <a:stretch/>
        </p:blipFill>
        <p:spPr>
          <a:xfrm>
            <a:off x="600075" y="4769039"/>
            <a:ext cx="91083" cy="91446"/>
          </a:xfrm>
          <a:prstGeom prst="rect">
            <a:avLst/>
          </a:prstGeom>
          <a:noFill/>
          <a:ln>
            <a:noFill/>
          </a:ln>
        </p:spPr>
      </p:pic>
      <p:sp>
        <p:nvSpPr>
          <p:cNvPr id="1428" name="Google Shape;1428;p27"/>
          <p:cNvSpPr/>
          <p:nvPr/>
        </p:nvSpPr>
        <p:spPr>
          <a:xfrm>
            <a:off x="748308" y="4737618"/>
            <a:ext cx="977857"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Sentiment analysis</a:t>
            </a:r>
            <a:endParaRPr b="0" i="0" sz="810" u="none" cap="none" strike="noStrike">
              <a:solidFill>
                <a:schemeClr val="dk1"/>
              </a:solidFill>
              <a:latin typeface="Calibri"/>
              <a:ea typeface="Calibri"/>
              <a:cs typeface="Calibri"/>
              <a:sym typeface="Calibri"/>
            </a:endParaRPr>
          </a:p>
        </p:txBody>
      </p:sp>
      <p:sp>
        <p:nvSpPr>
          <p:cNvPr id="1429" name="Google Shape;1429;p27"/>
          <p:cNvSpPr/>
          <p:nvPr/>
        </p:nvSpPr>
        <p:spPr>
          <a:xfrm>
            <a:off x="3248006" y="3174616"/>
            <a:ext cx="2647959" cy="191731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30" name="Google Shape;1430;p27"/>
          <p:cNvPicPr preferRelativeResize="0"/>
          <p:nvPr/>
        </p:nvPicPr>
        <p:blipFill rotWithShape="1">
          <a:blip r:embed="rId18">
            <a:alphaModFix/>
          </a:blip>
          <a:srcRect b="0" l="0" r="0" t="0"/>
          <a:stretch/>
        </p:blipFill>
        <p:spPr>
          <a:xfrm>
            <a:off x="4429097" y="3346066"/>
            <a:ext cx="285750" cy="285750"/>
          </a:xfrm>
          <a:prstGeom prst="rect">
            <a:avLst/>
          </a:prstGeom>
          <a:noFill/>
          <a:ln>
            <a:noFill/>
          </a:ln>
        </p:spPr>
      </p:pic>
      <p:sp>
        <p:nvSpPr>
          <p:cNvPr id="1431" name="Google Shape;1431;p27"/>
          <p:cNvSpPr/>
          <p:nvPr/>
        </p:nvSpPr>
        <p:spPr>
          <a:xfrm>
            <a:off x="3419456" y="3746116"/>
            <a:ext cx="2376497"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Transportation</a:t>
            </a:r>
            <a:endParaRPr b="0" i="0" sz="1125" u="none" cap="none" strike="noStrike">
              <a:solidFill>
                <a:schemeClr val="dk1"/>
              </a:solidFill>
              <a:latin typeface="Calibri"/>
              <a:ea typeface="Calibri"/>
              <a:cs typeface="Calibri"/>
              <a:sym typeface="Calibri"/>
            </a:endParaRPr>
          </a:p>
        </p:txBody>
      </p:sp>
      <p:pic>
        <p:nvPicPr>
          <p:cNvPr descr="preencoded.png" id="1432" name="Google Shape;1432;p27"/>
          <p:cNvPicPr preferRelativeResize="0"/>
          <p:nvPr/>
        </p:nvPicPr>
        <p:blipFill rotWithShape="1">
          <a:blip r:embed="rId19">
            <a:alphaModFix/>
          </a:blip>
          <a:srcRect b="0" l="0" r="0" t="0"/>
          <a:stretch/>
        </p:blipFill>
        <p:spPr>
          <a:xfrm>
            <a:off x="3419456" y="4134724"/>
            <a:ext cx="91083" cy="91446"/>
          </a:xfrm>
          <a:prstGeom prst="rect">
            <a:avLst/>
          </a:prstGeom>
          <a:noFill/>
          <a:ln>
            <a:noFill/>
          </a:ln>
        </p:spPr>
      </p:pic>
      <p:sp>
        <p:nvSpPr>
          <p:cNvPr id="1433" name="Google Shape;1433;p27"/>
          <p:cNvSpPr/>
          <p:nvPr/>
        </p:nvSpPr>
        <p:spPr>
          <a:xfrm>
            <a:off x="3567689" y="4103303"/>
            <a:ext cx="1107449"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Autonomous vehicles</a:t>
            </a:r>
            <a:endParaRPr b="0" i="0" sz="810" u="none" cap="none" strike="noStrike">
              <a:solidFill>
                <a:schemeClr val="dk1"/>
              </a:solidFill>
              <a:latin typeface="Calibri"/>
              <a:ea typeface="Calibri"/>
              <a:cs typeface="Calibri"/>
              <a:sym typeface="Calibri"/>
            </a:endParaRPr>
          </a:p>
        </p:txBody>
      </p:sp>
      <p:pic>
        <p:nvPicPr>
          <p:cNvPr descr="preencoded.png" id="1434" name="Google Shape;1434;p27"/>
          <p:cNvPicPr preferRelativeResize="0"/>
          <p:nvPr/>
        </p:nvPicPr>
        <p:blipFill rotWithShape="1">
          <a:blip r:embed="rId9">
            <a:alphaModFix/>
          </a:blip>
          <a:srcRect b="0" l="0" r="0" t="0"/>
          <a:stretch/>
        </p:blipFill>
        <p:spPr>
          <a:xfrm>
            <a:off x="3419456" y="4346163"/>
            <a:ext cx="91083" cy="91446"/>
          </a:xfrm>
          <a:prstGeom prst="rect">
            <a:avLst/>
          </a:prstGeom>
          <a:noFill/>
          <a:ln>
            <a:noFill/>
          </a:ln>
        </p:spPr>
      </p:pic>
      <p:sp>
        <p:nvSpPr>
          <p:cNvPr id="1435" name="Google Shape;1435;p27"/>
          <p:cNvSpPr/>
          <p:nvPr/>
        </p:nvSpPr>
        <p:spPr>
          <a:xfrm>
            <a:off x="3567689" y="4314741"/>
            <a:ext cx="10024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Traffic optimization</a:t>
            </a:r>
            <a:endParaRPr b="0" i="0" sz="810" u="none" cap="none" strike="noStrike">
              <a:solidFill>
                <a:schemeClr val="dk1"/>
              </a:solidFill>
              <a:latin typeface="Calibri"/>
              <a:ea typeface="Calibri"/>
              <a:cs typeface="Calibri"/>
              <a:sym typeface="Calibri"/>
            </a:endParaRPr>
          </a:p>
        </p:txBody>
      </p:sp>
      <p:pic>
        <p:nvPicPr>
          <p:cNvPr descr="preencoded.png" id="1436" name="Google Shape;1436;p27"/>
          <p:cNvPicPr preferRelativeResize="0"/>
          <p:nvPr/>
        </p:nvPicPr>
        <p:blipFill rotWithShape="1">
          <a:blip r:embed="rId10">
            <a:alphaModFix/>
          </a:blip>
          <a:srcRect b="0" l="0" r="0" t="0"/>
          <a:stretch/>
        </p:blipFill>
        <p:spPr>
          <a:xfrm>
            <a:off x="3419456" y="4557601"/>
            <a:ext cx="91083" cy="91446"/>
          </a:xfrm>
          <a:prstGeom prst="rect">
            <a:avLst/>
          </a:prstGeom>
          <a:noFill/>
          <a:ln>
            <a:noFill/>
          </a:ln>
        </p:spPr>
      </p:pic>
      <p:sp>
        <p:nvSpPr>
          <p:cNvPr id="1437" name="Google Shape;1437;p27"/>
          <p:cNvSpPr/>
          <p:nvPr/>
        </p:nvSpPr>
        <p:spPr>
          <a:xfrm>
            <a:off x="3567689" y="4526180"/>
            <a:ext cx="81112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Route planning</a:t>
            </a:r>
            <a:endParaRPr b="0" i="0" sz="810" u="none" cap="none" strike="noStrike">
              <a:solidFill>
                <a:schemeClr val="dk1"/>
              </a:solidFill>
              <a:latin typeface="Calibri"/>
              <a:ea typeface="Calibri"/>
              <a:cs typeface="Calibri"/>
              <a:sym typeface="Calibri"/>
            </a:endParaRPr>
          </a:p>
        </p:txBody>
      </p:sp>
      <p:pic>
        <p:nvPicPr>
          <p:cNvPr descr="preencoded.png" id="1438" name="Google Shape;1438;p27"/>
          <p:cNvPicPr preferRelativeResize="0"/>
          <p:nvPr/>
        </p:nvPicPr>
        <p:blipFill rotWithShape="1">
          <a:blip r:embed="rId9">
            <a:alphaModFix/>
          </a:blip>
          <a:srcRect b="0" l="0" r="0" t="0"/>
          <a:stretch/>
        </p:blipFill>
        <p:spPr>
          <a:xfrm>
            <a:off x="3419456" y="4769039"/>
            <a:ext cx="91083" cy="91446"/>
          </a:xfrm>
          <a:prstGeom prst="rect">
            <a:avLst/>
          </a:prstGeom>
          <a:noFill/>
          <a:ln>
            <a:noFill/>
          </a:ln>
        </p:spPr>
      </p:pic>
      <p:sp>
        <p:nvSpPr>
          <p:cNvPr id="1439" name="Google Shape;1439;p27"/>
          <p:cNvSpPr/>
          <p:nvPr/>
        </p:nvSpPr>
        <p:spPr>
          <a:xfrm>
            <a:off x="3567689" y="4737618"/>
            <a:ext cx="98257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Fleet management</a:t>
            </a:r>
            <a:endParaRPr b="0" i="0" sz="810" u="none" cap="none" strike="noStrike">
              <a:solidFill>
                <a:schemeClr val="dk1"/>
              </a:solidFill>
              <a:latin typeface="Calibri"/>
              <a:ea typeface="Calibri"/>
              <a:cs typeface="Calibri"/>
              <a:sym typeface="Calibri"/>
            </a:endParaRPr>
          </a:p>
        </p:txBody>
      </p:sp>
      <p:sp>
        <p:nvSpPr>
          <p:cNvPr id="1440" name="Google Shape;1440;p27"/>
          <p:cNvSpPr/>
          <p:nvPr/>
        </p:nvSpPr>
        <p:spPr>
          <a:xfrm>
            <a:off x="6067416" y="3174616"/>
            <a:ext cx="2647931" cy="191731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41" name="Google Shape;1441;p27"/>
          <p:cNvPicPr preferRelativeResize="0"/>
          <p:nvPr/>
        </p:nvPicPr>
        <p:blipFill rotWithShape="1">
          <a:blip r:embed="rId20">
            <a:alphaModFix/>
          </a:blip>
          <a:srcRect b="0" l="0" r="0" t="0"/>
          <a:stretch/>
        </p:blipFill>
        <p:spPr>
          <a:xfrm>
            <a:off x="7212788" y="3346066"/>
            <a:ext cx="357188" cy="285750"/>
          </a:xfrm>
          <a:prstGeom prst="rect">
            <a:avLst/>
          </a:prstGeom>
          <a:noFill/>
          <a:ln>
            <a:noFill/>
          </a:ln>
        </p:spPr>
      </p:pic>
      <p:sp>
        <p:nvSpPr>
          <p:cNvPr id="1442" name="Google Shape;1442;p27"/>
          <p:cNvSpPr/>
          <p:nvPr/>
        </p:nvSpPr>
        <p:spPr>
          <a:xfrm>
            <a:off x="6238866" y="3746116"/>
            <a:ext cx="2376469"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Smart Cities</a:t>
            </a:r>
            <a:endParaRPr b="0" i="0" sz="1125" u="none" cap="none" strike="noStrike">
              <a:solidFill>
                <a:schemeClr val="dk1"/>
              </a:solidFill>
              <a:latin typeface="Calibri"/>
              <a:ea typeface="Calibri"/>
              <a:cs typeface="Calibri"/>
              <a:sym typeface="Calibri"/>
            </a:endParaRPr>
          </a:p>
        </p:txBody>
      </p:sp>
      <p:pic>
        <p:nvPicPr>
          <p:cNvPr descr="preencoded.png" id="1443" name="Google Shape;1443;p27"/>
          <p:cNvPicPr preferRelativeResize="0"/>
          <p:nvPr/>
        </p:nvPicPr>
        <p:blipFill rotWithShape="1">
          <a:blip r:embed="rId21">
            <a:alphaModFix/>
          </a:blip>
          <a:srcRect b="0" l="0" r="0" t="0"/>
          <a:stretch/>
        </p:blipFill>
        <p:spPr>
          <a:xfrm>
            <a:off x="6238866" y="4134724"/>
            <a:ext cx="91083" cy="91446"/>
          </a:xfrm>
          <a:prstGeom prst="rect">
            <a:avLst/>
          </a:prstGeom>
          <a:noFill/>
          <a:ln>
            <a:noFill/>
          </a:ln>
        </p:spPr>
      </p:pic>
      <p:sp>
        <p:nvSpPr>
          <p:cNvPr id="1444" name="Google Shape;1444;p27"/>
          <p:cNvSpPr/>
          <p:nvPr/>
        </p:nvSpPr>
        <p:spPr>
          <a:xfrm>
            <a:off x="6387099" y="4103303"/>
            <a:ext cx="1041509"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Energy optimization</a:t>
            </a:r>
            <a:endParaRPr b="0" i="0" sz="810" u="none" cap="none" strike="noStrike">
              <a:solidFill>
                <a:schemeClr val="dk1"/>
              </a:solidFill>
              <a:latin typeface="Calibri"/>
              <a:ea typeface="Calibri"/>
              <a:cs typeface="Calibri"/>
              <a:sym typeface="Calibri"/>
            </a:endParaRPr>
          </a:p>
        </p:txBody>
      </p:sp>
      <p:pic>
        <p:nvPicPr>
          <p:cNvPr descr="preencoded.png" id="1445" name="Google Shape;1445;p27"/>
          <p:cNvPicPr preferRelativeResize="0"/>
          <p:nvPr/>
        </p:nvPicPr>
        <p:blipFill rotWithShape="1">
          <a:blip r:embed="rId13">
            <a:alphaModFix/>
          </a:blip>
          <a:srcRect b="0" l="0" r="0" t="0"/>
          <a:stretch/>
        </p:blipFill>
        <p:spPr>
          <a:xfrm>
            <a:off x="6238866" y="4346163"/>
            <a:ext cx="91083" cy="91446"/>
          </a:xfrm>
          <a:prstGeom prst="rect">
            <a:avLst/>
          </a:prstGeom>
          <a:noFill/>
          <a:ln>
            <a:noFill/>
          </a:ln>
        </p:spPr>
      </p:pic>
      <p:sp>
        <p:nvSpPr>
          <p:cNvPr id="1446" name="Google Shape;1446;p27"/>
          <p:cNvSpPr/>
          <p:nvPr/>
        </p:nvSpPr>
        <p:spPr>
          <a:xfrm>
            <a:off x="6387099" y="4314741"/>
            <a:ext cx="1045220"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Waste management</a:t>
            </a:r>
            <a:endParaRPr b="0" i="0" sz="810" u="none" cap="none" strike="noStrike">
              <a:solidFill>
                <a:schemeClr val="dk1"/>
              </a:solidFill>
              <a:latin typeface="Calibri"/>
              <a:ea typeface="Calibri"/>
              <a:cs typeface="Calibri"/>
              <a:sym typeface="Calibri"/>
            </a:endParaRPr>
          </a:p>
        </p:txBody>
      </p:sp>
      <p:pic>
        <p:nvPicPr>
          <p:cNvPr descr="preencoded.png" id="1447" name="Google Shape;1447;p27"/>
          <p:cNvPicPr preferRelativeResize="0"/>
          <p:nvPr/>
        </p:nvPicPr>
        <p:blipFill rotWithShape="1">
          <a:blip r:embed="rId14">
            <a:alphaModFix/>
          </a:blip>
          <a:srcRect b="0" l="0" r="0" t="0"/>
          <a:stretch/>
        </p:blipFill>
        <p:spPr>
          <a:xfrm>
            <a:off x="6238866" y="4557601"/>
            <a:ext cx="91083" cy="91446"/>
          </a:xfrm>
          <a:prstGeom prst="rect">
            <a:avLst/>
          </a:prstGeom>
          <a:noFill/>
          <a:ln>
            <a:noFill/>
          </a:ln>
        </p:spPr>
      </p:pic>
      <p:sp>
        <p:nvSpPr>
          <p:cNvPr id="1448" name="Google Shape;1448;p27"/>
          <p:cNvSpPr/>
          <p:nvPr/>
        </p:nvSpPr>
        <p:spPr>
          <a:xfrm>
            <a:off x="6387099" y="4526180"/>
            <a:ext cx="679661"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Public safety</a:t>
            </a:r>
            <a:endParaRPr b="0" i="0" sz="810" u="none" cap="none" strike="noStrike">
              <a:solidFill>
                <a:schemeClr val="dk1"/>
              </a:solidFill>
              <a:latin typeface="Calibri"/>
              <a:ea typeface="Calibri"/>
              <a:cs typeface="Calibri"/>
              <a:sym typeface="Calibri"/>
            </a:endParaRPr>
          </a:p>
        </p:txBody>
      </p:sp>
      <p:pic>
        <p:nvPicPr>
          <p:cNvPr descr="preencoded.png" id="1449" name="Google Shape;1449;p27"/>
          <p:cNvPicPr preferRelativeResize="0"/>
          <p:nvPr/>
        </p:nvPicPr>
        <p:blipFill rotWithShape="1">
          <a:blip r:embed="rId13">
            <a:alphaModFix/>
          </a:blip>
          <a:srcRect b="0" l="0" r="0" t="0"/>
          <a:stretch/>
        </p:blipFill>
        <p:spPr>
          <a:xfrm>
            <a:off x="6238866" y="4769039"/>
            <a:ext cx="91083" cy="91446"/>
          </a:xfrm>
          <a:prstGeom prst="rect">
            <a:avLst/>
          </a:prstGeom>
          <a:noFill/>
          <a:ln>
            <a:noFill/>
          </a:ln>
        </p:spPr>
      </p:pic>
      <p:sp>
        <p:nvSpPr>
          <p:cNvPr id="1450" name="Google Shape;1450;p27"/>
          <p:cNvSpPr/>
          <p:nvPr/>
        </p:nvSpPr>
        <p:spPr>
          <a:xfrm>
            <a:off x="6387099" y="4737618"/>
            <a:ext cx="828396"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Urban planning</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descr="preencoded.png" id="1456" name="Google Shape;1456;p28"/>
          <p:cNvPicPr preferRelativeResize="0"/>
          <p:nvPr/>
        </p:nvPicPr>
        <p:blipFill rotWithShape="1">
          <a:blip r:embed="rId3">
            <a:alphaModFix/>
          </a:blip>
          <a:srcRect b="0" l="0" r="0" t="0"/>
          <a:stretch/>
        </p:blipFill>
        <p:spPr>
          <a:xfrm>
            <a:off x="0" y="-457200"/>
            <a:ext cx="9144000" cy="8978298"/>
          </a:xfrm>
          <a:prstGeom prst="rect">
            <a:avLst/>
          </a:prstGeom>
          <a:noFill/>
          <a:ln>
            <a:noFill/>
          </a:ln>
        </p:spPr>
      </p:pic>
      <p:sp>
        <p:nvSpPr>
          <p:cNvPr id="1457" name="Google Shape;1457;p28"/>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Challenges in Reliable AI</a:t>
            </a:r>
            <a:endParaRPr b="0" i="0" sz="2250" u="none" cap="none" strike="noStrike">
              <a:solidFill>
                <a:schemeClr val="dk1"/>
              </a:solidFill>
              <a:latin typeface="Calibri"/>
              <a:ea typeface="Calibri"/>
              <a:cs typeface="Calibri"/>
              <a:sym typeface="Calibri"/>
            </a:endParaRPr>
          </a:p>
        </p:txBody>
      </p:sp>
      <p:sp>
        <p:nvSpPr>
          <p:cNvPr id="1458" name="Google Shape;1458;p28"/>
          <p:cNvSpPr/>
          <p:nvPr/>
        </p:nvSpPr>
        <p:spPr>
          <a:xfrm>
            <a:off x="428625" y="628650"/>
            <a:ext cx="4029000" cy="23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9" name="Google Shape;1459;p28"/>
          <p:cNvPicPr preferRelativeResize="0"/>
          <p:nvPr/>
        </p:nvPicPr>
        <p:blipFill rotWithShape="1">
          <a:blip r:embed="rId4">
            <a:alphaModFix/>
          </a:blip>
          <a:srcRect b="0" l="0" r="0" t="0"/>
          <a:stretch/>
        </p:blipFill>
        <p:spPr>
          <a:xfrm>
            <a:off x="657225" y="857250"/>
            <a:ext cx="357188" cy="228600"/>
          </a:xfrm>
          <a:prstGeom prst="rect">
            <a:avLst/>
          </a:prstGeom>
          <a:noFill/>
          <a:ln>
            <a:noFill/>
          </a:ln>
        </p:spPr>
      </p:pic>
      <p:sp>
        <p:nvSpPr>
          <p:cNvPr id="1460" name="Google Shape;1460;p28"/>
          <p:cNvSpPr/>
          <p:nvPr/>
        </p:nvSpPr>
        <p:spPr>
          <a:xfrm>
            <a:off x="1128713" y="864394"/>
            <a:ext cx="16191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Scalability Constraints</a:t>
            </a:r>
            <a:endParaRPr b="0" i="0" sz="1125" u="none" cap="none" strike="noStrike">
              <a:solidFill>
                <a:schemeClr val="dk1"/>
              </a:solidFill>
              <a:latin typeface="Calibri"/>
              <a:ea typeface="Calibri"/>
              <a:cs typeface="Calibri"/>
              <a:sym typeface="Calibri"/>
            </a:endParaRPr>
          </a:p>
        </p:txBody>
      </p:sp>
      <p:sp>
        <p:nvSpPr>
          <p:cNvPr id="1461" name="Google Shape;1461;p28"/>
          <p:cNvSpPr/>
          <p:nvPr/>
        </p:nvSpPr>
        <p:spPr>
          <a:xfrm>
            <a:off x="657225" y="1200150"/>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Scaling AI systems to handle vast amounts of data and complex tasks while maintaining performance and resource efficiency.</a:t>
            </a:r>
            <a:endParaRPr b="0" i="0" sz="900" u="none" cap="none" strike="noStrike">
              <a:solidFill>
                <a:schemeClr val="dk1"/>
              </a:solidFill>
              <a:latin typeface="Calibri"/>
              <a:ea typeface="Calibri"/>
              <a:cs typeface="Calibri"/>
              <a:sym typeface="Calibri"/>
            </a:endParaRPr>
          </a:p>
        </p:txBody>
      </p:sp>
      <p:sp>
        <p:nvSpPr>
          <p:cNvPr id="1462" name="Google Shape;1462;p28"/>
          <p:cNvSpPr/>
          <p:nvPr/>
        </p:nvSpPr>
        <p:spPr>
          <a:xfrm>
            <a:off x="657225" y="1680177"/>
            <a:ext cx="3571800" cy="10488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8"/>
          <p:cNvSpPr/>
          <p:nvPr/>
        </p:nvSpPr>
        <p:spPr>
          <a:xfrm>
            <a:off x="771525" y="1794477"/>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Impacts:</a:t>
            </a:r>
            <a:endParaRPr b="0" i="0" sz="810" u="none" cap="none" strike="noStrike">
              <a:solidFill>
                <a:schemeClr val="dk1"/>
              </a:solidFill>
              <a:latin typeface="Calibri"/>
              <a:ea typeface="Calibri"/>
              <a:cs typeface="Calibri"/>
              <a:sym typeface="Calibri"/>
            </a:endParaRPr>
          </a:p>
        </p:txBody>
      </p:sp>
      <p:pic>
        <p:nvPicPr>
          <p:cNvPr descr="preencoded.png" id="1464" name="Google Shape;1464;p28"/>
          <p:cNvPicPr preferRelativeResize="0"/>
          <p:nvPr/>
        </p:nvPicPr>
        <p:blipFill rotWithShape="1">
          <a:blip r:embed="rId5">
            <a:alphaModFix/>
          </a:blip>
          <a:srcRect b="0" l="0" r="0" t="0"/>
          <a:stretch/>
        </p:blipFill>
        <p:spPr>
          <a:xfrm>
            <a:off x="771525" y="2067362"/>
            <a:ext cx="80367" cy="80004"/>
          </a:xfrm>
          <a:prstGeom prst="rect">
            <a:avLst/>
          </a:prstGeom>
          <a:noFill/>
          <a:ln>
            <a:noFill/>
          </a:ln>
        </p:spPr>
      </p:pic>
      <p:sp>
        <p:nvSpPr>
          <p:cNvPr id="1465" name="Google Shape;1465;p28"/>
          <p:cNvSpPr/>
          <p:nvPr/>
        </p:nvSpPr>
        <p:spPr>
          <a:xfrm>
            <a:off x="909042" y="2034490"/>
            <a:ext cx="1617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Performance degradation at scale</a:t>
            </a:r>
            <a:endParaRPr b="0" i="0" sz="765" u="none" cap="none" strike="noStrike">
              <a:solidFill>
                <a:schemeClr val="dk1"/>
              </a:solidFill>
              <a:latin typeface="Calibri"/>
              <a:ea typeface="Calibri"/>
              <a:cs typeface="Calibri"/>
              <a:sym typeface="Calibri"/>
            </a:endParaRPr>
          </a:p>
        </p:txBody>
      </p:sp>
      <p:pic>
        <p:nvPicPr>
          <p:cNvPr descr="preencoded.png" id="1466" name="Google Shape;1466;p28"/>
          <p:cNvPicPr preferRelativeResize="0"/>
          <p:nvPr/>
        </p:nvPicPr>
        <p:blipFill rotWithShape="1">
          <a:blip r:embed="rId6">
            <a:alphaModFix/>
          </a:blip>
          <a:srcRect b="0" l="0" r="0" t="0"/>
          <a:stretch/>
        </p:blipFill>
        <p:spPr>
          <a:xfrm>
            <a:off x="771525" y="2270261"/>
            <a:ext cx="80367" cy="80004"/>
          </a:xfrm>
          <a:prstGeom prst="rect">
            <a:avLst/>
          </a:prstGeom>
          <a:noFill/>
          <a:ln>
            <a:noFill/>
          </a:ln>
        </p:spPr>
      </p:pic>
      <p:sp>
        <p:nvSpPr>
          <p:cNvPr id="1467" name="Google Shape;1467;p28"/>
          <p:cNvSpPr/>
          <p:nvPr/>
        </p:nvSpPr>
        <p:spPr>
          <a:xfrm>
            <a:off x="909042" y="2237389"/>
            <a:ext cx="15705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Resource consumption increases</a:t>
            </a:r>
            <a:endParaRPr b="0" i="0" sz="765" u="none" cap="none" strike="noStrike">
              <a:solidFill>
                <a:schemeClr val="dk1"/>
              </a:solidFill>
              <a:latin typeface="Calibri"/>
              <a:ea typeface="Calibri"/>
              <a:cs typeface="Calibri"/>
              <a:sym typeface="Calibri"/>
            </a:endParaRPr>
          </a:p>
        </p:txBody>
      </p:sp>
      <p:pic>
        <p:nvPicPr>
          <p:cNvPr descr="preencoded.png" id="1468" name="Google Shape;1468;p28"/>
          <p:cNvPicPr preferRelativeResize="0"/>
          <p:nvPr/>
        </p:nvPicPr>
        <p:blipFill rotWithShape="1">
          <a:blip r:embed="rId7">
            <a:alphaModFix/>
          </a:blip>
          <a:srcRect b="0" l="0" r="0" t="0"/>
          <a:stretch/>
        </p:blipFill>
        <p:spPr>
          <a:xfrm>
            <a:off x="771525" y="2473161"/>
            <a:ext cx="80367" cy="80004"/>
          </a:xfrm>
          <a:prstGeom prst="rect">
            <a:avLst/>
          </a:prstGeom>
          <a:noFill/>
          <a:ln>
            <a:noFill/>
          </a:ln>
        </p:spPr>
      </p:pic>
      <p:sp>
        <p:nvSpPr>
          <p:cNvPr id="1469" name="Google Shape;1469;p28"/>
          <p:cNvSpPr/>
          <p:nvPr/>
        </p:nvSpPr>
        <p:spPr>
          <a:xfrm>
            <a:off x="909042" y="2440288"/>
            <a:ext cx="1227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Infrastructure complexity</a:t>
            </a:r>
            <a:endParaRPr b="0" i="0" sz="765" u="none" cap="none" strike="noStrike">
              <a:solidFill>
                <a:schemeClr val="dk1"/>
              </a:solidFill>
              <a:latin typeface="Calibri"/>
              <a:ea typeface="Calibri"/>
              <a:cs typeface="Calibri"/>
              <a:sym typeface="Calibri"/>
            </a:endParaRPr>
          </a:p>
        </p:txBody>
      </p:sp>
      <p:sp>
        <p:nvSpPr>
          <p:cNvPr id="1470" name="Google Shape;1470;p28"/>
          <p:cNvSpPr/>
          <p:nvPr/>
        </p:nvSpPr>
        <p:spPr>
          <a:xfrm>
            <a:off x="4686300" y="628650"/>
            <a:ext cx="4029000" cy="23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1" name="Google Shape;1471;p28"/>
          <p:cNvPicPr preferRelativeResize="0"/>
          <p:nvPr/>
        </p:nvPicPr>
        <p:blipFill rotWithShape="1">
          <a:blip r:embed="rId8">
            <a:alphaModFix/>
          </a:blip>
          <a:srcRect b="0" l="0" r="0" t="0"/>
          <a:stretch/>
        </p:blipFill>
        <p:spPr>
          <a:xfrm>
            <a:off x="4914900" y="857250"/>
            <a:ext cx="357188" cy="228600"/>
          </a:xfrm>
          <a:prstGeom prst="rect">
            <a:avLst/>
          </a:prstGeom>
          <a:noFill/>
          <a:ln>
            <a:noFill/>
          </a:ln>
        </p:spPr>
      </p:pic>
      <p:sp>
        <p:nvSpPr>
          <p:cNvPr id="1472" name="Google Shape;1472;p28"/>
          <p:cNvSpPr/>
          <p:nvPr/>
        </p:nvSpPr>
        <p:spPr>
          <a:xfrm>
            <a:off x="5386388" y="864394"/>
            <a:ext cx="16242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Real-time Adaptability</a:t>
            </a:r>
            <a:endParaRPr b="0" i="0" sz="1125" u="none" cap="none" strike="noStrike">
              <a:solidFill>
                <a:schemeClr val="dk1"/>
              </a:solidFill>
              <a:latin typeface="Calibri"/>
              <a:ea typeface="Calibri"/>
              <a:cs typeface="Calibri"/>
              <a:sym typeface="Calibri"/>
            </a:endParaRPr>
          </a:p>
        </p:txBody>
      </p:sp>
      <p:sp>
        <p:nvSpPr>
          <p:cNvPr id="1473" name="Google Shape;1473;p28"/>
          <p:cNvSpPr/>
          <p:nvPr/>
        </p:nvSpPr>
        <p:spPr>
          <a:xfrm>
            <a:off x="4914900" y="1200150"/>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Achieving instant adaptation to dynamic environments and unforeseen changes without compromising reliability.</a:t>
            </a:r>
            <a:endParaRPr b="0" i="0" sz="900" u="none" cap="none" strike="noStrike">
              <a:solidFill>
                <a:schemeClr val="dk1"/>
              </a:solidFill>
              <a:latin typeface="Calibri"/>
              <a:ea typeface="Calibri"/>
              <a:cs typeface="Calibri"/>
              <a:sym typeface="Calibri"/>
            </a:endParaRPr>
          </a:p>
        </p:txBody>
      </p:sp>
      <p:sp>
        <p:nvSpPr>
          <p:cNvPr id="1474" name="Google Shape;1474;p28"/>
          <p:cNvSpPr/>
          <p:nvPr/>
        </p:nvSpPr>
        <p:spPr>
          <a:xfrm>
            <a:off x="4914900" y="1680177"/>
            <a:ext cx="3571800" cy="10488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8"/>
          <p:cNvSpPr/>
          <p:nvPr/>
        </p:nvSpPr>
        <p:spPr>
          <a:xfrm>
            <a:off x="5029200" y="1794477"/>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Impacts:</a:t>
            </a:r>
            <a:endParaRPr b="0" i="0" sz="810" u="none" cap="none" strike="noStrike">
              <a:solidFill>
                <a:schemeClr val="dk1"/>
              </a:solidFill>
              <a:latin typeface="Calibri"/>
              <a:ea typeface="Calibri"/>
              <a:cs typeface="Calibri"/>
              <a:sym typeface="Calibri"/>
            </a:endParaRPr>
          </a:p>
        </p:txBody>
      </p:sp>
      <p:pic>
        <p:nvPicPr>
          <p:cNvPr descr="preencoded.png" id="1476" name="Google Shape;1476;p28"/>
          <p:cNvPicPr preferRelativeResize="0"/>
          <p:nvPr/>
        </p:nvPicPr>
        <p:blipFill rotWithShape="1">
          <a:blip r:embed="rId5">
            <a:alphaModFix/>
          </a:blip>
          <a:srcRect b="0" l="0" r="0" t="0"/>
          <a:stretch/>
        </p:blipFill>
        <p:spPr>
          <a:xfrm>
            <a:off x="5029200" y="2067362"/>
            <a:ext cx="80367" cy="80004"/>
          </a:xfrm>
          <a:prstGeom prst="rect">
            <a:avLst/>
          </a:prstGeom>
          <a:noFill/>
          <a:ln>
            <a:noFill/>
          </a:ln>
        </p:spPr>
      </p:pic>
      <p:sp>
        <p:nvSpPr>
          <p:cNvPr id="1477" name="Google Shape;1477;p28"/>
          <p:cNvSpPr/>
          <p:nvPr/>
        </p:nvSpPr>
        <p:spPr>
          <a:xfrm>
            <a:off x="5166717" y="2034490"/>
            <a:ext cx="14121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Delayed response to changes</a:t>
            </a:r>
            <a:endParaRPr b="0" i="0" sz="765" u="none" cap="none" strike="noStrike">
              <a:solidFill>
                <a:schemeClr val="dk1"/>
              </a:solidFill>
              <a:latin typeface="Calibri"/>
              <a:ea typeface="Calibri"/>
              <a:cs typeface="Calibri"/>
              <a:sym typeface="Calibri"/>
            </a:endParaRPr>
          </a:p>
        </p:txBody>
      </p:sp>
      <p:pic>
        <p:nvPicPr>
          <p:cNvPr descr="preencoded.png" id="1478" name="Google Shape;1478;p28"/>
          <p:cNvPicPr preferRelativeResize="0"/>
          <p:nvPr/>
        </p:nvPicPr>
        <p:blipFill rotWithShape="1">
          <a:blip r:embed="rId6">
            <a:alphaModFix/>
          </a:blip>
          <a:srcRect b="0" l="0" r="0" t="0"/>
          <a:stretch/>
        </p:blipFill>
        <p:spPr>
          <a:xfrm>
            <a:off x="5029200" y="2270261"/>
            <a:ext cx="80367" cy="80004"/>
          </a:xfrm>
          <a:prstGeom prst="rect">
            <a:avLst/>
          </a:prstGeom>
          <a:noFill/>
          <a:ln>
            <a:noFill/>
          </a:ln>
        </p:spPr>
      </p:pic>
      <p:sp>
        <p:nvSpPr>
          <p:cNvPr id="1479" name="Google Shape;1479;p28"/>
          <p:cNvSpPr/>
          <p:nvPr/>
        </p:nvSpPr>
        <p:spPr>
          <a:xfrm>
            <a:off x="5166717" y="2237389"/>
            <a:ext cx="11154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Reduced system agility</a:t>
            </a:r>
            <a:endParaRPr b="0" i="0" sz="765" u="none" cap="none" strike="noStrike">
              <a:solidFill>
                <a:schemeClr val="dk1"/>
              </a:solidFill>
              <a:latin typeface="Calibri"/>
              <a:ea typeface="Calibri"/>
              <a:cs typeface="Calibri"/>
              <a:sym typeface="Calibri"/>
            </a:endParaRPr>
          </a:p>
        </p:txBody>
      </p:sp>
      <p:pic>
        <p:nvPicPr>
          <p:cNvPr descr="preencoded.png" id="1480" name="Google Shape;1480;p28"/>
          <p:cNvPicPr preferRelativeResize="0"/>
          <p:nvPr/>
        </p:nvPicPr>
        <p:blipFill rotWithShape="1">
          <a:blip r:embed="rId7">
            <a:alphaModFix/>
          </a:blip>
          <a:srcRect b="0" l="0" r="0" t="0"/>
          <a:stretch/>
        </p:blipFill>
        <p:spPr>
          <a:xfrm>
            <a:off x="5029200" y="2473161"/>
            <a:ext cx="80367" cy="80004"/>
          </a:xfrm>
          <a:prstGeom prst="rect">
            <a:avLst/>
          </a:prstGeom>
          <a:noFill/>
          <a:ln>
            <a:noFill/>
          </a:ln>
        </p:spPr>
      </p:pic>
      <p:sp>
        <p:nvSpPr>
          <p:cNvPr id="1481" name="Google Shape;1481;p28"/>
          <p:cNvSpPr/>
          <p:nvPr/>
        </p:nvSpPr>
        <p:spPr>
          <a:xfrm>
            <a:off x="5166717" y="2440288"/>
            <a:ext cx="14199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Critical application limitations</a:t>
            </a:r>
            <a:endParaRPr b="0" i="0" sz="765" u="none" cap="none" strike="noStrike">
              <a:solidFill>
                <a:schemeClr val="dk1"/>
              </a:solidFill>
              <a:latin typeface="Calibri"/>
              <a:ea typeface="Calibri"/>
              <a:cs typeface="Calibri"/>
              <a:sym typeface="Calibri"/>
            </a:endParaRPr>
          </a:p>
        </p:txBody>
      </p:sp>
      <p:sp>
        <p:nvSpPr>
          <p:cNvPr id="1482" name="Google Shape;1482;p28"/>
          <p:cNvSpPr/>
          <p:nvPr/>
        </p:nvSpPr>
        <p:spPr>
          <a:xfrm>
            <a:off x="428625" y="3186113"/>
            <a:ext cx="4029000" cy="23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83" name="Google Shape;1483;p28"/>
          <p:cNvPicPr preferRelativeResize="0"/>
          <p:nvPr/>
        </p:nvPicPr>
        <p:blipFill rotWithShape="1">
          <a:blip r:embed="rId9">
            <a:alphaModFix/>
          </a:blip>
          <a:srcRect b="0" l="0" r="0" t="0"/>
          <a:stretch/>
        </p:blipFill>
        <p:spPr>
          <a:xfrm>
            <a:off x="657225" y="3414713"/>
            <a:ext cx="357188" cy="228600"/>
          </a:xfrm>
          <a:prstGeom prst="rect">
            <a:avLst/>
          </a:prstGeom>
          <a:noFill/>
          <a:ln>
            <a:noFill/>
          </a:ln>
        </p:spPr>
      </p:pic>
      <p:sp>
        <p:nvSpPr>
          <p:cNvPr id="1484" name="Google Shape;1484;p28"/>
          <p:cNvSpPr/>
          <p:nvPr/>
        </p:nvSpPr>
        <p:spPr>
          <a:xfrm>
            <a:off x="1128713" y="3421856"/>
            <a:ext cx="18057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Integration Complexities</a:t>
            </a:r>
            <a:endParaRPr b="0" i="0" sz="1125" u="none" cap="none" strike="noStrike">
              <a:solidFill>
                <a:schemeClr val="dk1"/>
              </a:solidFill>
              <a:latin typeface="Calibri"/>
              <a:ea typeface="Calibri"/>
              <a:cs typeface="Calibri"/>
              <a:sym typeface="Calibri"/>
            </a:endParaRPr>
          </a:p>
        </p:txBody>
      </p:sp>
      <p:sp>
        <p:nvSpPr>
          <p:cNvPr id="1485" name="Google Shape;1485;p28"/>
          <p:cNvSpPr/>
          <p:nvPr/>
        </p:nvSpPr>
        <p:spPr>
          <a:xfrm>
            <a:off x="657225" y="3757613"/>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Seamlessly integrating AI systems with existing legacy infrastructure and diverse external platforms.</a:t>
            </a:r>
            <a:endParaRPr b="0" i="0" sz="900" u="none" cap="none" strike="noStrike">
              <a:solidFill>
                <a:schemeClr val="dk1"/>
              </a:solidFill>
              <a:latin typeface="Calibri"/>
              <a:ea typeface="Calibri"/>
              <a:cs typeface="Calibri"/>
              <a:sym typeface="Calibri"/>
            </a:endParaRPr>
          </a:p>
        </p:txBody>
      </p:sp>
      <p:sp>
        <p:nvSpPr>
          <p:cNvPr id="1486" name="Google Shape;1486;p28"/>
          <p:cNvSpPr/>
          <p:nvPr/>
        </p:nvSpPr>
        <p:spPr>
          <a:xfrm>
            <a:off x="657225" y="4237639"/>
            <a:ext cx="3571800" cy="10488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8"/>
          <p:cNvSpPr/>
          <p:nvPr/>
        </p:nvSpPr>
        <p:spPr>
          <a:xfrm>
            <a:off x="771525" y="4351939"/>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Impacts:</a:t>
            </a:r>
            <a:endParaRPr b="0" i="0" sz="810" u="none" cap="none" strike="noStrike">
              <a:solidFill>
                <a:schemeClr val="dk1"/>
              </a:solidFill>
              <a:latin typeface="Calibri"/>
              <a:ea typeface="Calibri"/>
              <a:cs typeface="Calibri"/>
              <a:sym typeface="Calibri"/>
            </a:endParaRPr>
          </a:p>
        </p:txBody>
      </p:sp>
      <p:pic>
        <p:nvPicPr>
          <p:cNvPr descr="preencoded.png" id="1488" name="Google Shape;1488;p28"/>
          <p:cNvPicPr preferRelativeResize="0"/>
          <p:nvPr/>
        </p:nvPicPr>
        <p:blipFill rotWithShape="1">
          <a:blip r:embed="rId5">
            <a:alphaModFix/>
          </a:blip>
          <a:srcRect b="0" l="0" r="0" t="0"/>
          <a:stretch/>
        </p:blipFill>
        <p:spPr>
          <a:xfrm>
            <a:off x="771525" y="4624825"/>
            <a:ext cx="80367" cy="80004"/>
          </a:xfrm>
          <a:prstGeom prst="rect">
            <a:avLst/>
          </a:prstGeom>
          <a:noFill/>
          <a:ln>
            <a:noFill/>
          </a:ln>
        </p:spPr>
      </p:pic>
      <p:sp>
        <p:nvSpPr>
          <p:cNvPr id="1489" name="Google Shape;1489;p28"/>
          <p:cNvSpPr/>
          <p:nvPr/>
        </p:nvSpPr>
        <p:spPr>
          <a:xfrm>
            <a:off x="909042" y="4591952"/>
            <a:ext cx="10827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Interoperability issues</a:t>
            </a:r>
            <a:endParaRPr b="0" i="0" sz="765" u="none" cap="none" strike="noStrike">
              <a:solidFill>
                <a:schemeClr val="dk1"/>
              </a:solidFill>
              <a:latin typeface="Calibri"/>
              <a:ea typeface="Calibri"/>
              <a:cs typeface="Calibri"/>
              <a:sym typeface="Calibri"/>
            </a:endParaRPr>
          </a:p>
        </p:txBody>
      </p:sp>
      <p:pic>
        <p:nvPicPr>
          <p:cNvPr descr="preencoded.png" id="1490" name="Google Shape;1490;p28"/>
          <p:cNvPicPr preferRelativeResize="0"/>
          <p:nvPr/>
        </p:nvPicPr>
        <p:blipFill rotWithShape="1">
          <a:blip r:embed="rId6">
            <a:alphaModFix/>
          </a:blip>
          <a:srcRect b="0" l="0" r="0" t="0"/>
          <a:stretch/>
        </p:blipFill>
        <p:spPr>
          <a:xfrm>
            <a:off x="771525" y="4827724"/>
            <a:ext cx="80367" cy="80004"/>
          </a:xfrm>
          <a:prstGeom prst="rect">
            <a:avLst/>
          </a:prstGeom>
          <a:noFill/>
          <a:ln>
            <a:noFill/>
          </a:ln>
        </p:spPr>
      </p:pic>
      <p:sp>
        <p:nvSpPr>
          <p:cNvPr id="1491" name="Google Shape;1491;p28"/>
          <p:cNvSpPr/>
          <p:nvPr/>
        </p:nvSpPr>
        <p:spPr>
          <a:xfrm>
            <a:off x="909042" y="4794852"/>
            <a:ext cx="15057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Custom development overhead</a:t>
            </a:r>
            <a:endParaRPr b="0" i="0" sz="765" u="none" cap="none" strike="noStrike">
              <a:solidFill>
                <a:schemeClr val="dk1"/>
              </a:solidFill>
              <a:latin typeface="Calibri"/>
              <a:ea typeface="Calibri"/>
              <a:cs typeface="Calibri"/>
              <a:sym typeface="Calibri"/>
            </a:endParaRPr>
          </a:p>
        </p:txBody>
      </p:sp>
      <p:pic>
        <p:nvPicPr>
          <p:cNvPr descr="preencoded.png" id="1492" name="Google Shape;1492;p28"/>
          <p:cNvPicPr preferRelativeResize="0"/>
          <p:nvPr/>
        </p:nvPicPr>
        <p:blipFill rotWithShape="1">
          <a:blip r:embed="rId7">
            <a:alphaModFix/>
          </a:blip>
          <a:srcRect b="0" l="0" r="0" t="0"/>
          <a:stretch/>
        </p:blipFill>
        <p:spPr>
          <a:xfrm>
            <a:off x="771525" y="5030623"/>
            <a:ext cx="80367" cy="80004"/>
          </a:xfrm>
          <a:prstGeom prst="rect">
            <a:avLst/>
          </a:prstGeom>
          <a:noFill/>
          <a:ln>
            <a:noFill/>
          </a:ln>
        </p:spPr>
      </p:pic>
      <p:sp>
        <p:nvSpPr>
          <p:cNvPr id="1493" name="Google Shape;1493;p28"/>
          <p:cNvSpPr/>
          <p:nvPr/>
        </p:nvSpPr>
        <p:spPr>
          <a:xfrm>
            <a:off x="909042" y="4997751"/>
            <a:ext cx="12621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Data exchange challenges</a:t>
            </a:r>
            <a:endParaRPr b="0" i="0" sz="765" u="none" cap="none" strike="noStrike">
              <a:solidFill>
                <a:schemeClr val="dk1"/>
              </a:solidFill>
              <a:latin typeface="Calibri"/>
              <a:ea typeface="Calibri"/>
              <a:cs typeface="Calibri"/>
              <a:sym typeface="Calibri"/>
            </a:endParaRPr>
          </a:p>
        </p:txBody>
      </p:sp>
      <p:sp>
        <p:nvSpPr>
          <p:cNvPr id="1494" name="Google Shape;1494;p28"/>
          <p:cNvSpPr/>
          <p:nvPr/>
        </p:nvSpPr>
        <p:spPr>
          <a:xfrm>
            <a:off x="4686300" y="3186113"/>
            <a:ext cx="4029000" cy="23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5" name="Google Shape;1495;p28"/>
          <p:cNvPicPr preferRelativeResize="0"/>
          <p:nvPr/>
        </p:nvPicPr>
        <p:blipFill rotWithShape="1">
          <a:blip r:embed="rId10">
            <a:alphaModFix/>
          </a:blip>
          <a:srcRect b="0" l="0" r="0" t="0"/>
          <a:stretch/>
        </p:blipFill>
        <p:spPr>
          <a:xfrm>
            <a:off x="4914900" y="3414713"/>
            <a:ext cx="357188" cy="228600"/>
          </a:xfrm>
          <a:prstGeom prst="rect">
            <a:avLst/>
          </a:prstGeom>
          <a:noFill/>
          <a:ln>
            <a:noFill/>
          </a:ln>
        </p:spPr>
      </p:pic>
      <p:sp>
        <p:nvSpPr>
          <p:cNvPr id="1496" name="Google Shape;1496;p28"/>
          <p:cNvSpPr/>
          <p:nvPr/>
        </p:nvSpPr>
        <p:spPr>
          <a:xfrm>
            <a:off x="5386388" y="3421856"/>
            <a:ext cx="21210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Robustness &amp; Fault-Tolerance</a:t>
            </a:r>
            <a:endParaRPr b="0" i="0" sz="1125" u="none" cap="none" strike="noStrike">
              <a:solidFill>
                <a:schemeClr val="dk1"/>
              </a:solidFill>
              <a:latin typeface="Calibri"/>
              <a:ea typeface="Calibri"/>
              <a:cs typeface="Calibri"/>
              <a:sym typeface="Calibri"/>
            </a:endParaRPr>
          </a:p>
        </p:txBody>
      </p:sp>
      <p:sp>
        <p:nvSpPr>
          <p:cNvPr id="1497" name="Google Shape;1497;p28"/>
          <p:cNvSpPr/>
          <p:nvPr/>
        </p:nvSpPr>
        <p:spPr>
          <a:xfrm>
            <a:off x="4914900" y="3757613"/>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Ensuring AI systems can handle failures gracefully and maintain operation in critical applications.</a:t>
            </a:r>
            <a:endParaRPr b="0" i="0" sz="900" u="none" cap="none" strike="noStrike">
              <a:solidFill>
                <a:schemeClr val="dk1"/>
              </a:solidFill>
              <a:latin typeface="Calibri"/>
              <a:ea typeface="Calibri"/>
              <a:cs typeface="Calibri"/>
              <a:sym typeface="Calibri"/>
            </a:endParaRPr>
          </a:p>
        </p:txBody>
      </p:sp>
      <p:sp>
        <p:nvSpPr>
          <p:cNvPr id="1498" name="Google Shape;1498;p28"/>
          <p:cNvSpPr/>
          <p:nvPr/>
        </p:nvSpPr>
        <p:spPr>
          <a:xfrm>
            <a:off x="4914900" y="4237639"/>
            <a:ext cx="3571800" cy="10488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8"/>
          <p:cNvSpPr/>
          <p:nvPr/>
        </p:nvSpPr>
        <p:spPr>
          <a:xfrm>
            <a:off x="5029200" y="4351939"/>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Impacts:</a:t>
            </a:r>
            <a:endParaRPr b="0" i="0" sz="810" u="none" cap="none" strike="noStrike">
              <a:solidFill>
                <a:schemeClr val="dk1"/>
              </a:solidFill>
              <a:latin typeface="Calibri"/>
              <a:ea typeface="Calibri"/>
              <a:cs typeface="Calibri"/>
              <a:sym typeface="Calibri"/>
            </a:endParaRPr>
          </a:p>
        </p:txBody>
      </p:sp>
      <p:pic>
        <p:nvPicPr>
          <p:cNvPr descr="preencoded.png" id="1500" name="Google Shape;1500;p28"/>
          <p:cNvPicPr preferRelativeResize="0"/>
          <p:nvPr/>
        </p:nvPicPr>
        <p:blipFill rotWithShape="1">
          <a:blip r:embed="rId5">
            <a:alphaModFix/>
          </a:blip>
          <a:srcRect b="0" l="0" r="0" t="0"/>
          <a:stretch/>
        </p:blipFill>
        <p:spPr>
          <a:xfrm>
            <a:off x="5029200" y="4624825"/>
            <a:ext cx="80367" cy="80004"/>
          </a:xfrm>
          <a:prstGeom prst="rect">
            <a:avLst/>
          </a:prstGeom>
          <a:noFill/>
          <a:ln>
            <a:noFill/>
          </a:ln>
        </p:spPr>
      </p:pic>
      <p:sp>
        <p:nvSpPr>
          <p:cNvPr id="1501" name="Google Shape;1501;p28"/>
          <p:cNvSpPr/>
          <p:nvPr/>
        </p:nvSpPr>
        <p:spPr>
          <a:xfrm>
            <a:off x="5166717" y="4591952"/>
            <a:ext cx="16563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System failures in critical scenarios</a:t>
            </a:r>
            <a:endParaRPr b="0" i="0" sz="765" u="none" cap="none" strike="noStrike">
              <a:solidFill>
                <a:schemeClr val="dk1"/>
              </a:solidFill>
              <a:latin typeface="Calibri"/>
              <a:ea typeface="Calibri"/>
              <a:cs typeface="Calibri"/>
              <a:sym typeface="Calibri"/>
            </a:endParaRPr>
          </a:p>
        </p:txBody>
      </p:sp>
      <p:pic>
        <p:nvPicPr>
          <p:cNvPr descr="preencoded.png" id="1502" name="Google Shape;1502;p28"/>
          <p:cNvPicPr preferRelativeResize="0"/>
          <p:nvPr/>
        </p:nvPicPr>
        <p:blipFill rotWithShape="1">
          <a:blip r:embed="rId6">
            <a:alphaModFix/>
          </a:blip>
          <a:srcRect b="0" l="0" r="0" t="0"/>
          <a:stretch/>
        </p:blipFill>
        <p:spPr>
          <a:xfrm>
            <a:off x="5029200" y="4827724"/>
            <a:ext cx="80367" cy="80004"/>
          </a:xfrm>
          <a:prstGeom prst="rect">
            <a:avLst/>
          </a:prstGeom>
          <a:noFill/>
          <a:ln>
            <a:noFill/>
          </a:ln>
        </p:spPr>
      </p:pic>
      <p:sp>
        <p:nvSpPr>
          <p:cNvPr id="1503" name="Google Shape;1503;p28"/>
          <p:cNvSpPr/>
          <p:nvPr/>
        </p:nvSpPr>
        <p:spPr>
          <a:xfrm>
            <a:off x="5166717" y="4794852"/>
            <a:ext cx="13758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Lack of graceful degradation</a:t>
            </a:r>
            <a:endParaRPr b="0" i="0" sz="765" u="none" cap="none" strike="noStrike">
              <a:solidFill>
                <a:schemeClr val="dk1"/>
              </a:solidFill>
              <a:latin typeface="Calibri"/>
              <a:ea typeface="Calibri"/>
              <a:cs typeface="Calibri"/>
              <a:sym typeface="Calibri"/>
            </a:endParaRPr>
          </a:p>
        </p:txBody>
      </p:sp>
      <p:pic>
        <p:nvPicPr>
          <p:cNvPr descr="preencoded.png" id="1504" name="Google Shape;1504;p28"/>
          <p:cNvPicPr preferRelativeResize="0"/>
          <p:nvPr/>
        </p:nvPicPr>
        <p:blipFill rotWithShape="1">
          <a:blip r:embed="rId7">
            <a:alphaModFix/>
          </a:blip>
          <a:srcRect b="0" l="0" r="0" t="0"/>
          <a:stretch/>
        </p:blipFill>
        <p:spPr>
          <a:xfrm>
            <a:off x="5029200" y="5030623"/>
            <a:ext cx="80367" cy="80004"/>
          </a:xfrm>
          <a:prstGeom prst="rect">
            <a:avLst/>
          </a:prstGeom>
          <a:noFill/>
          <a:ln>
            <a:noFill/>
          </a:ln>
        </p:spPr>
      </p:pic>
      <p:sp>
        <p:nvSpPr>
          <p:cNvPr id="1505" name="Google Shape;1505;p28"/>
          <p:cNvSpPr/>
          <p:nvPr/>
        </p:nvSpPr>
        <p:spPr>
          <a:xfrm>
            <a:off x="5166717" y="4997751"/>
            <a:ext cx="7908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Safety concerns</a:t>
            </a:r>
            <a:endParaRPr b="0" i="0" sz="765" u="none" cap="none" strike="noStrike">
              <a:solidFill>
                <a:schemeClr val="dk1"/>
              </a:solidFill>
              <a:latin typeface="Calibri"/>
              <a:ea typeface="Calibri"/>
              <a:cs typeface="Calibri"/>
              <a:sym typeface="Calibri"/>
            </a:endParaRPr>
          </a:p>
        </p:txBody>
      </p:sp>
      <p:sp>
        <p:nvSpPr>
          <p:cNvPr id="1506" name="Google Shape;1506;p28"/>
          <p:cNvSpPr/>
          <p:nvPr/>
        </p:nvSpPr>
        <p:spPr>
          <a:xfrm>
            <a:off x="428625" y="5743575"/>
            <a:ext cx="8286900" cy="23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07" name="Google Shape;1507;p28"/>
          <p:cNvPicPr preferRelativeResize="0"/>
          <p:nvPr/>
        </p:nvPicPr>
        <p:blipFill rotWithShape="1">
          <a:blip r:embed="rId11">
            <a:alphaModFix/>
          </a:blip>
          <a:srcRect b="0" l="0" r="0" t="0"/>
          <a:stretch/>
        </p:blipFill>
        <p:spPr>
          <a:xfrm>
            <a:off x="657225" y="5972175"/>
            <a:ext cx="357188" cy="228600"/>
          </a:xfrm>
          <a:prstGeom prst="rect">
            <a:avLst/>
          </a:prstGeom>
          <a:noFill/>
          <a:ln>
            <a:noFill/>
          </a:ln>
        </p:spPr>
      </p:pic>
      <p:sp>
        <p:nvSpPr>
          <p:cNvPr id="1508" name="Google Shape;1508;p28"/>
          <p:cNvSpPr/>
          <p:nvPr/>
        </p:nvSpPr>
        <p:spPr>
          <a:xfrm>
            <a:off x="1128713" y="5979319"/>
            <a:ext cx="22608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Transparency &amp; Interpretability</a:t>
            </a:r>
            <a:endParaRPr b="0" i="0" sz="1125" u="none" cap="none" strike="noStrike">
              <a:solidFill>
                <a:schemeClr val="dk1"/>
              </a:solidFill>
              <a:latin typeface="Calibri"/>
              <a:ea typeface="Calibri"/>
              <a:cs typeface="Calibri"/>
              <a:sym typeface="Calibri"/>
            </a:endParaRPr>
          </a:p>
        </p:txBody>
      </p:sp>
      <p:sp>
        <p:nvSpPr>
          <p:cNvPr id="1509" name="Google Shape;1509;p28"/>
          <p:cNvSpPr/>
          <p:nvPr/>
        </p:nvSpPr>
        <p:spPr>
          <a:xfrm>
            <a:off x="657225" y="6315075"/>
            <a:ext cx="7901100" cy="1830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Making AI decision-making processes transparent and explainable, especially in regulated industries where accountability is crucial.</a:t>
            </a:r>
            <a:endParaRPr b="0" i="0" sz="900" u="none" cap="none" strike="noStrike">
              <a:solidFill>
                <a:schemeClr val="dk1"/>
              </a:solidFill>
              <a:latin typeface="Calibri"/>
              <a:ea typeface="Calibri"/>
              <a:cs typeface="Calibri"/>
              <a:sym typeface="Calibri"/>
            </a:endParaRPr>
          </a:p>
        </p:txBody>
      </p:sp>
      <p:sp>
        <p:nvSpPr>
          <p:cNvPr id="1510" name="Google Shape;1510;p28"/>
          <p:cNvSpPr/>
          <p:nvPr/>
        </p:nvSpPr>
        <p:spPr>
          <a:xfrm>
            <a:off x="657225" y="6612238"/>
            <a:ext cx="78294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8"/>
          <p:cNvSpPr/>
          <p:nvPr/>
        </p:nvSpPr>
        <p:spPr>
          <a:xfrm>
            <a:off x="771525" y="6726538"/>
            <a:ext cx="76725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Impacts:</a:t>
            </a:r>
            <a:endParaRPr b="0" i="0" sz="810" u="none" cap="none" strike="noStrike">
              <a:solidFill>
                <a:schemeClr val="dk1"/>
              </a:solidFill>
              <a:latin typeface="Calibri"/>
              <a:ea typeface="Calibri"/>
              <a:cs typeface="Calibri"/>
              <a:sym typeface="Calibri"/>
            </a:endParaRPr>
          </a:p>
        </p:txBody>
      </p:sp>
      <p:pic>
        <p:nvPicPr>
          <p:cNvPr descr="preencoded.png" id="1512" name="Google Shape;1512;p28"/>
          <p:cNvPicPr preferRelativeResize="0"/>
          <p:nvPr/>
        </p:nvPicPr>
        <p:blipFill rotWithShape="1">
          <a:blip r:embed="rId6">
            <a:alphaModFix/>
          </a:blip>
          <a:srcRect b="0" l="0" r="0" t="0"/>
          <a:stretch/>
        </p:blipFill>
        <p:spPr>
          <a:xfrm>
            <a:off x="771525" y="6999424"/>
            <a:ext cx="80367" cy="80004"/>
          </a:xfrm>
          <a:prstGeom prst="rect">
            <a:avLst/>
          </a:prstGeom>
          <a:noFill/>
          <a:ln>
            <a:noFill/>
          </a:ln>
        </p:spPr>
      </p:pic>
      <p:sp>
        <p:nvSpPr>
          <p:cNvPr id="1513" name="Google Shape;1513;p28"/>
          <p:cNvSpPr/>
          <p:nvPr/>
        </p:nvSpPr>
        <p:spPr>
          <a:xfrm>
            <a:off x="909042" y="6966552"/>
            <a:ext cx="1281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Black-box decision making</a:t>
            </a:r>
            <a:endParaRPr b="0" i="0" sz="765" u="none" cap="none" strike="noStrike">
              <a:solidFill>
                <a:schemeClr val="dk1"/>
              </a:solidFill>
              <a:latin typeface="Calibri"/>
              <a:ea typeface="Calibri"/>
              <a:cs typeface="Calibri"/>
              <a:sym typeface="Calibri"/>
            </a:endParaRPr>
          </a:p>
        </p:txBody>
      </p:sp>
      <p:pic>
        <p:nvPicPr>
          <p:cNvPr descr="preencoded.png" id="1514" name="Google Shape;1514;p28"/>
          <p:cNvPicPr preferRelativeResize="0"/>
          <p:nvPr/>
        </p:nvPicPr>
        <p:blipFill rotWithShape="1">
          <a:blip r:embed="rId7">
            <a:alphaModFix/>
          </a:blip>
          <a:srcRect b="0" l="0" r="0" t="0"/>
          <a:stretch/>
        </p:blipFill>
        <p:spPr>
          <a:xfrm>
            <a:off x="771525" y="7202323"/>
            <a:ext cx="80367" cy="80004"/>
          </a:xfrm>
          <a:prstGeom prst="rect">
            <a:avLst/>
          </a:prstGeom>
          <a:noFill/>
          <a:ln>
            <a:noFill/>
          </a:ln>
        </p:spPr>
      </p:pic>
      <p:sp>
        <p:nvSpPr>
          <p:cNvPr id="1515" name="Google Shape;1515;p28"/>
          <p:cNvSpPr/>
          <p:nvPr/>
        </p:nvSpPr>
        <p:spPr>
          <a:xfrm>
            <a:off x="909042" y="7169451"/>
            <a:ext cx="14214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Regulatory compliance issues</a:t>
            </a:r>
            <a:endParaRPr b="0" i="0" sz="765" u="none" cap="none" strike="noStrike">
              <a:solidFill>
                <a:schemeClr val="dk1"/>
              </a:solidFill>
              <a:latin typeface="Calibri"/>
              <a:ea typeface="Calibri"/>
              <a:cs typeface="Calibri"/>
              <a:sym typeface="Calibri"/>
            </a:endParaRPr>
          </a:p>
        </p:txBody>
      </p:sp>
      <p:pic>
        <p:nvPicPr>
          <p:cNvPr descr="preencoded.png" id="1516" name="Google Shape;1516;p28"/>
          <p:cNvPicPr preferRelativeResize="0"/>
          <p:nvPr/>
        </p:nvPicPr>
        <p:blipFill rotWithShape="1">
          <a:blip r:embed="rId5">
            <a:alphaModFix/>
          </a:blip>
          <a:srcRect b="0" l="0" r="0" t="0"/>
          <a:stretch/>
        </p:blipFill>
        <p:spPr>
          <a:xfrm>
            <a:off x="771525" y="7405222"/>
            <a:ext cx="80367" cy="80004"/>
          </a:xfrm>
          <a:prstGeom prst="rect">
            <a:avLst/>
          </a:prstGeom>
          <a:noFill/>
          <a:ln>
            <a:noFill/>
          </a:ln>
        </p:spPr>
      </p:pic>
      <p:sp>
        <p:nvSpPr>
          <p:cNvPr id="1517" name="Google Shape;1517;p28"/>
          <p:cNvSpPr/>
          <p:nvPr/>
        </p:nvSpPr>
        <p:spPr>
          <a:xfrm>
            <a:off x="909042" y="7372350"/>
            <a:ext cx="13461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Reduced trust and adoption</a:t>
            </a:r>
            <a:endParaRPr b="0" i="0" sz="765" u="none" cap="none" strike="noStrike">
              <a:solidFill>
                <a:schemeClr val="dk1"/>
              </a:solidFill>
              <a:latin typeface="Calibri"/>
              <a:ea typeface="Calibri"/>
              <a:cs typeface="Calibri"/>
              <a:sym typeface="Calibri"/>
            </a:endParaRPr>
          </a:p>
        </p:txBody>
      </p:sp>
      <p:pic>
        <p:nvPicPr>
          <p:cNvPr descr="preencoded.png" id="1518" name="Google Shape;1518;p28"/>
          <p:cNvPicPr preferRelativeResize="0"/>
          <p:nvPr/>
        </p:nvPicPr>
        <p:blipFill rotWithShape="1">
          <a:blip r:embed="rId12">
            <a:alphaModFix/>
          </a:blip>
          <a:srcRect b="0" l="0" r="0" t="0"/>
          <a:stretch/>
        </p:blipFill>
        <p:spPr>
          <a:xfrm>
            <a:off x="771525" y="7608122"/>
            <a:ext cx="80367" cy="80004"/>
          </a:xfrm>
          <a:prstGeom prst="rect">
            <a:avLst/>
          </a:prstGeom>
          <a:noFill/>
          <a:ln>
            <a:noFill/>
          </a:ln>
        </p:spPr>
      </p:pic>
      <p:sp>
        <p:nvSpPr>
          <p:cNvPr id="1519" name="Google Shape;1519;p28"/>
          <p:cNvSpPr/>
          <p:nvPr/>
        </p:nvSpPr>
        <p:spPr>
          <a:xfrm>
            <a:off x="909042" y="7575249"/>
            <a:ext cx="1950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Difficulty in debugging and improvement</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descr="preencoded.png" id="1525" name="Google Shape;1525;p29"/>
          <p:cNvPicPr preferRelativeResize="0"/>
          <p:nvPr/>
        </p:nvPicPr>
        <p:blipFill rotWithShape="1">
          <a:blip r:embed="rId3">
            <a:alphaModFix/>
          </a:blip>
          <a:srcRect b="0" l="0" r="0" t="0"/>
          <a:stretch/>
        </p:blipFill>
        <p:spPr>
          <a:xfrm>
            <a:off x="0" y="-457200"/>
            <a:ext cx="9144000" cy="7172325"/>
          </a:xfrm>
          <a:prstGeom prst="rect">
            <a:avLst/>
          </a:prstGeom>
          <a:noFill/>
          <a:ln>
            <a:noFill/>
          </a:ln>
        </p:spPr>
      </p:pic>
      <p:sp>
        <p:nvSpPr>
          <p:cNvPr id="1526" name="Google Shape;1526;p29"/>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Ethical Considerations</a:t>
            </a:r>
            <a:endParaRPr b="0" i="0" sz="2250" u="none" cap="none" strike="noStrike">
              <a:solidFill>
                <a:schemeClr val="dk1"/>
              </a:solidFill>
              <a:latin typeface="Calibri"/>
              <a:ea typeface="Calibri"/>
              <a:cs typeface="Calibri"/>
              <a:sym typeface="Calibri"/>
            </a:endParaRPr>
          </a:p>
        </p:txBody>
      </p:sp>
      <p:sp>
        <p:nvSpPr>
          <p:cNvPr id="1527" name="Google Shape;1527;p29"/>
          <p:cNvSpPr/>
          <p:nvPr/>
        </p:nvSpPr>
        <p:spPr>
          <a:xfrm>
            <a:off x="428625" y="628650"/>
            <a:ext cx="4029000" cy="271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28" name="Google Shape;1528;p29"/>
          <p:cNvPicPr preferRelativeResize="0"/>
          <p:nvPr/>
        </p:nvPicPr>
        <p:blipFill rotWithShape="1">
          <a:blip r:embed="rId4">
            <a:alphaModFix/>
          </a:blip>
          <a:srcRect b="0" l="0" r="0" t="0"/>
          <a:stretch/>
        </p:blipFill>
        <p:spPr>
          <a:xfrm>
            <a:off x="657225" y="857250"/>
            <a:ext cx="357188" cy="228600"/>
          </a:xfrm>
          <a:prstGeom prst="rect">
            <a:avLst/>
          </a:prstGeom>
          <a:noFill/>
          <a:ln>
            <a:noFill/>
          </a:ln>
        </p:spPr>
      </p:pic>
      <p:sp>
        <p:nvSpPr>
          <p:cNvPr id="1529" name="Google Shape;1529;p29"/>
          <p:cNvSpPr/>
          <p:nvPr/>
        </p:nvSpPr>
        <p:spPr>
          <a:xfrm>
            <a:off x="1128713" y="864394"/>
            <a:ext cx="12801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Bias and Fairness</a:t>
            </a:r>
            <a:endParaRPr b="0" i="0" sz="1125" u="none" cap="none" strike="noStrike">
              <a:solidFill>
                <a:schemeClr val="dk1"/>
              </a:solidFill>
              <a:latin typeface="Calibri"/>
              <a:ea typeface="Calibri"/>
              <a:cs typeface="Calibri"/>
              <a:sym typeface="Calibri"/>
            </a:endParaRPr>
          </a:p>
        </p:txBody>
      </p:sp>
      <p:sp>
        <p:nvSpPr>
          <p:cNvPr id="1530" name="Google Shape;1530;p29"/>
          <p:cNvSpPr/>
          <p:nvPr/>
        </p:nvSpPr>
        <p:spPr>
          <a:xfrm>
            <a:off x="657225" y="1200150"/>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Ensuring AI systems treat all individuals and groups fairly, without discrimination based on protected characteristics or historical biases in training data.</a:t>
            </a:r>
            <a:endParaRPr b="0" i="0" sz="900" u="none" cap="none" strike="noStrike">
              <a:solidFill>
                <a:schemeClr val="dk1"/>
              </a:solidFill>
              <a:latin typeface="Calibri"/>
              <a:ea typeface="Calibri"/>
              <a:cs typeface="Calibri"/>
              <a:sym typeface="Calibri"/>
            </a:endParaRPr>
          </a:p>
        </p:txBody>
      </p:sp>
      <p:sp>
        <p:nvSpPr>
          <p:cNvPr id="1531" name="Google Shape;1531;p29"/>
          <p:cNvSpPr/>
          <p:nvPr/>
        </p:nvSpPr>
        <p:spPr>
          <a:xfrm>
            <a:off x="657225" y="1863040"/>
            <a:ext cx="35718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771525" y="1977340"/>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Concerns:</a:t>
            </a:r>
            <a:endParaRPr b="0" i="0" sz="810" u="none" cap="none" strike="noStrike">
              <a:solidFill>
                <a:schemeClr val="dk1"/>
              </a:solidFill>
              <a:latin typeface="Calibri"/>
              <a:ea typeface="Calibri"/>
              <a:cs typeface="Calibri"/>
              <a:sym typeface="Calibri"/>
            </a:endParaRPr>
          </a:p>
        </p:txBody>
      </p:sp>
      <p:pic>
        <p:nvPicPr>
          <p:cNvPr descr="preencoded.png" id="1533" name="Google Shape;1533;p29"/>
          <p:cNvPicPr preferRelativeResize="0"/>
          <p:nvPr/>
        </p:nvPicPr>
        <p:blipFill rotWithShape="1">
          <a:blip r:embed="rId5">
            <a:alphaModFix/>
          </a:blip>
          <a:srcRect b="0" l="0" r="0" t="0"/>
          <a:stretch/>
        </p:blipFill>
        <p:spPr>
          <a:xfrm>
            <a:off x="771525" y="2250225"/>
            <a:ext cx="80367" cy="80004"/>
          </a:xfrm>
          <a:prstGeom prst="rect">
            <a:avLst/>
          </a:prstGeom>
          <a:noFill/>
          <a:ln>
            <a:noFill/>
          </a:ln>
        </p:spPr>
      </p:pic>
      <p:sp>
        <p:nvSpPr>
          <p:cNvPr id="1534" name="Google Shape;1534;p29"/>
          <p:cNvSpPr/>
          <p:nvPr/>
        </p:nvSpPr>
        <p:spPr>
          <a:xfrm>
            <a:off x="909042" y="2217353"/>
            <a:ext cx="12777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Algorithmic discrimination</a:t>
            </a:r>
            <a:endParaRPr b="0" i="0" sz="765" u="none" cap="none" strike="noStrike">
              <a:solidFill>
                <a:schemeClr val="dk1"/>
              </a:solidFill>
              <a:latin typeface="Calibri"/>
              <a:ea typeface="Calibri"/>
              <a:cs typeface="Calibri"/>
              <a:sym typeface="Calibri"/>
            </a:endParaRPr>
          </a:p>
        </p:txBody>
      </p:sp>
      <p:pic>
        <p:nvPicPr>
          <p:cNvPr descr="preencoded.png" id="1535" name="Google Shape;1535;p29"/>
          <p:cNvPicPr preferRelativeResize="0"/>
          <p:nvPr/>
        </p:nvPicPr>
        <p:blipFill rotWithShape="1">
          <a:blip r:embed="rId6">
            <a:alphaModFix/>
          </a:blip>
          <a:srcRect b="0" l="0" r="0" t="0"/>
          <a:stretch/>
        </p:blipFill>
        <p:spPr>
          <a:xfrm>
            <a:off x="771525" y="2453125"/>
            <a:ext cx="80367" cy="80004"/>
          </a:xfrm>
          <a:prstGeom prst="rect">
            <a:avLst/>
          </a:prstGeom>
          <a:noFill/>
          <a:ln>
            <a:noFill/>
          </a:ln>
        </p:spPr>
      </p:pic>
      <p:sp>
        <p:nvSpPr>
          <p:cNvPr id="1536" name="Google Shape;1536;p29"/>
          <p:cNvSpPr/>
          <p:nvPr/>
        </p:nvSpPr>
        <p:spPr>
          <a:xfrm>
            <a:off x="909042" y="2420252"/>
            <a:ext cx="13302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Historical bias amplification</a:t>
            </a:r>
            <a:endParaRPr b="0" i="0" sz="765" u="none" cap="none" strike="noStrike">
              <a:solidFill>
                <a:schemeClr val="dk1"/>
              </a:solidFill>
              <a:latin typeface="Calibri"/>
              <a:ea typeface="Calibri"/>
              <a:cs typeface="Calibri"/>
              <a:sym typeface="Calibri"/>
            </a:endParaRPr>
          </a:p>
        </p:txBody>
      </p:sp>
      <p:pic>
        <p:nvPicPr>
          <p:cNvPr descr="preencoded.png" id="1537" name="Google Shape;1537;p29"/>
          <p:cNvPicPr preferRelativeResize="0"/>
          <p:nvPr/>
        </p:nvPicPr>
        <p:blipFill rotWithShape="1">
          <a:blip r:embed="rId7">
            <a:alphaModFix/>
          </a:blip>
          <a:srcRect b="0" l="0" r="0" t="0"/>
          <a:stretch/>
        </p:blipFill>
        <p:spPr>
          <a:xfrm>
            <a:off x="771525" y="2656024"/>
            <a:ext cx="80367" cy="80004"/>
          </a:xfrm>
          <a:prstGeom prst="rect">
            <a:avLst/>
          </a:prstGeom>
          <a:noFill/>
          <a:ln>
            <a:noFill/>
          </a:ln>
        </p:spPr>
      </p:pic>
      <p:sp>
        <p:nvSpPr>
          <p:cNvPr id="1538" name="Google Shape;1538;p29"/>
          <p:cNvSpPr/>
          <p:nvPr/>
        </p:nvSpPr>
        <p:spPr>
          <a:xfrm>
            <a:off x="909042" y="2623152"/>
            <a:ext cx="13545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Representation gaps in data</a:t>
            </a:r>
            <a:endParaRPr b="0" i="0" sz="765" u="none" cap="none" strike="noStrike">
              <a:solidFill>
                <a:schemeClr val="dk1"/>
              </a:solidFill>
              <a:latin typeface="Calibri"/>
              <a:ea typeface="Calibri"/>
              <a:cs typeface="Calibri"/>
              <a:sym typeface="Calibri"/>
            </a:endParaRPr>
          </a:p>
        </p:txBody>
      </p:sp>
      <p:pic>
        <p:nvPicPr>
          <p:cNvPr descr="preencoded.png" id="1539" name="Google Shape;1539;p29"/>
          <p:cNvPicPr preferRelativeResize="0"/>
          <p:nvPr/>
        </p:nvPicPr>
        <p:blipFill rotWithShape="1">
          <a:blip r:embed="rId8">
            <a:alphaModFix/>
          </a:blip>
          <a:srcRect b="0" l="0" r="0" t="0"/>
          <a:stretch/>
        </p:blipFill>
        <p:spPr>
          <a:xfrm>
            <a:off x="771525" y="2858923"/>
            <a:ext cx="80367" cy="80004"/>
          </a:xfrm>
          <a:prstGeom prst="rect">
            <a:avLst/>
          </a:prstGeom>
          <a:noFill/>
          <a:ln>
            <a:noFill/>
          </a:ln>
        </p:spPr>
      </p:pic>
      <p:sp>
        <p:nvSpPr>
          <p:cNvPr id="1540" name="Google Shape;1540;p29"/>
          <p:cNvSpPr/>
          <p:nvPr/>
        </p:nvSpPr>
        <p:spPr>
          <a:xfrm>
            <a:off x="909042" y="2826051"/>
            <a:ext cx="12912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Unequal access to benefits</a:t>
            </a:r>
            <a:endParaRPr b="0" i="0" sz="765" u="none" cap="none" strike="noStrike">
              <a:solidFill>
                <a:schemeClr val="dk1"/>
              </a:solidFill>
              <a:latin typeface="Calibri"/>
              <a:ea typeface="Calibri"/>
              <a:cs typeface="Calibri"/>
              <a:sym typeface="Calibri"/>
            </a:endParaRPr>
          </a:p>
        </p:txBody>
      </p:sp>
      <p:sp>
        <p:nvSpPr>
          <p:cNvPr id="1541" name="Google Shape;1541;p29"/>
          <p:cNvSpPr/>
          <p:nvPr/>
        </p:nvSpPr>
        <p:spPr>
          <a:xfrm>
            <a:off x="4686300" y="628650"/>
            <a:ext cx="4029000" cy="271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42" name="Google Shape;1542;p29"/>
          <p:cNvPicPr preferRelativeResize="0"/>
          <p:nvPr/>
        </p:nvPicPr>
        <p:blipFill rotWithShape="1">
          <a:blip r:embed="rId9">
            <a:alphaModFix/>
          </a:blip>
          <a:srcRect b="0" l="0" r="0" t="0"/>
          <a:stretch/>
        </p:blipFill>
        <p:spPr>
          <a:xfrm>
            <a:off x="4914900" y="857250"/>
            <a:ext cx="357188" cy="228600"/>
          </a:xfrm>
          <a:prstGeom prst="rect">
            <a:avLst/>
          </a:prstGeom>
          <a:noFill/>
          <a:ln>
            <a:noFill/>
          </a:ln>
        </p:spPr>
      </p:pic>
      <p:sp>
        <p:nvSpPr>
          <p:cNvPr id="1543" name="Google Shape;1543;p29"/>
          <p:cNvSpPr/>
          <p:nvPr/>
        </p:nvSpPr>
        <p:spPr>
          <a:xfrm>
            <a:off x="5386388" y="864394"/>
            <a:ext cx="18480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Privacy and Data Security</a:t>
            </a:r>
            <a:endParaRPr b="0" i="0" sz="1125" u="none" cap="none" strike="noStrike">
              <a:solidFill>
                <a:schemeClr val="dk1"/>
              </a:solidFill>
              <a:latin typeface="Calibri"/>
              <a:ea typeface="Calibri"/>
              <a:cs typeface="Calibri"/>
              <a:sym typeface="Calibri"/>
            </a:endParaRPr>
          </a:p>
        </p:txBody>
      </p:sp>
      <p:sp>
        <p:nvSpPr>
          <p:cNvPr id="1544" name="Google Shape;1544;p29"/>
          <p:cNvSpPr/>
          <p:nvPr/>
        </p:nvSpPr>
        <p:spPr>
          <a:xfrm>
            <a:off x="4914900" y="1200150"/>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Protecting individual privacy rights and securing sensitive data throughout the AI lifecycle, from collection to processing and storage.</a:t>
            </a:r>
            <a:endParaRPr b="0" i="0" sz="900" u="none" cap="none" strike="noStrike">
              <a:solidFill>
                <a:schemeClr val="dk1"/>
              </a:solidFill>
              <a:latin typeface="Calibri"/>
              <a:ea typeface="Calibri"/>
              <a:cs typeface="Calibri"/>
              <a:sym typeface="Calibri"/>
            </a:endParaRPr>
          </a:p>
        </p:txBody>
      </p:sp>
      <p:sp>
        <p:nvSpPr>
          <p:cNvPr id="1545" name="Google Shape;1545;p29"/>
          <p:cNvSpPr/>
          <p:nvPr/>
        </p:nvSpPr>
        <p:spPr>
          <a:xfrm>
            <a:off x="4914900" y="1863040"/>
            <a:ext cx="35718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9"/>
          <p:cNvSpPr/>
          <p:nvPr/>
        </p:nvSpPr>
        <p:spPr>
          <a:xfrm>
            <a:off x="5029200" y="1977340"/>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Concerns:</a:t>
            </a:r>
            <a:endParaRPr b="0" i="0" sz="810" u="none" cap="none" strike="noStrike">
              <a:solidFill>
                <a:schemeClr val="dk1"/>
              </a:solidFill>
              <a:latin typeface="Calibri"/>
              <a:ea typeface="Calibri"/>
              <a:cs typeface="Calibri"/>
              <a:sym typeface="Calibri"/>
            </a:endParaRPr>
          </a:p>
        </p:txBody>
      </p:sp>
      <p:pic>
        <p:nvPicPr>
          <p:cNvPr descr="preencoded.png" id="1547" name="Google Shape;1547;p29"/>
          <p:cNvPicPr preferRelativeResize="0"/>
          <p:nvPr/>
        </p:nvPicPr>
        <p:blipFill rotWithShape="1">
          <a:blip r:embed="rId5">
            <a:alphaModFix/>
          </a:blip>
          <a:srcRect b="0" l="0" r="0" t="0"/>
          <a:stretch/>
        </p:blipFill>
        <p:spPr>
          <a:xfrm>
            <a:off x="5029200" y="2250225"/>
            <a:ext cx="80367" cy="80004"/>
          </a:xfrm>
          <a:prstGeom prst="rect">
            <a:avLst/>
          </a:prstGeom>
          <a:noFill/>
          <a:ln>
            <a:noFill/>
          </a:ln>
        </p:spPr>
      </p:pic>
      <p:sp>
        <p:nvSpPr>
          <p:cNvPr id="1548" name="Google Shape;1548;p29"/>
          <p:cNvSpPr/>
          <p:nvPr/>
        </p:nvSpPr>
        <p:spPr>
          <a:xfrm>
            <a:off x="5166717" y="2217353"/>
            <a:ext cx="13863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Unauthorized data collection</a:t>
            </a:r>
            <a:endParaRPr b="0" i="0" sz="765" u="none" cap="none" strike="noStrike">
              <a:solidFill>
                <a:schemeClr val="dk1"/>
              </a:solidFill>
              <a:latin typeface="Calibri"/>
              <a:ea typeface="Calibri"/>
              <a:cs typeface="Calibri"/>
              <a:sym typeface="Calibri"/>
            </a:endParaRPr>
          </a:p>
        </p:txBody>
      </p:sp>
      <p:pic>
        <p:nvPicPr>
          <p:cNvPr descr="preencoded.png" id="1549" name="Google Shape;1549;p29"/>
          <p:cNvPicPr preferRelativeResize="0"/>
          <p:nvPr/>
        </p:nvPicPr>
        <p:blipFill rotWithShape="1">
          <a:blip r:embed="rId6">
            <a:alphaModFix/>
          </a:blip>
          <a:srcRect b="0" l="0" r="0" t="0"/>
          <a:stretch/>
        </p:blipFill>
        <p:spPr>
          <a:xfrm>
            <a:off x="5029200" y="2453125"/>
            <a:ext cx="80367" cy="80004"/>
          </a:xfrm>
          <a:prstGeom prst="rect">
            <a:avLst/>
          </a:prstGeom>
          <a:noFill/>
          <a:ln>
            <a:noFill/>
          </a:ln>
        </p:spPr>
      </p:pic>
      <p:sp>
        <p:nvSpPr>
          <p:cNvPr id="1550" name="Google Shape;1550;p29"/>
          <p:cNvSpPr/>
          <p:nvPr/>
        </p:nvSpPr>
        <p:spPr>
          <a:xfrm>
            <a:off x="5166717" y="2420252"/>
            <a:ext cx="11844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Data breaches and leaks</a:t>
            </a:r>
            <a:endParaRPr b="0" i="0" sz="765" u="none" cap="none" strike="noStrike">
              <a:solidFill>
                <a:schemeClr val="dk1"/>
              </a:solidFill>
              <a:latin typeface="Calibri"/>
              <a:ea typeface="Calibri"/>
              <a:cs typeface="Calibri"/>
              <a:sym typeface="Calibri"/>
            </a:endParaRPr>
          </a:p>
        </p:txBody>
      </p:sp>
      <p:pic>
        <p:nvPicPr>
          <p:cNvPr descr="preencoded.png" id="1551" name="Google Shape;1551;p29"/>
          <p:cNvPicPr preferRelativeResize="0"/>
          <p:nvPr/>
        </p:nvPicPr>
        <p:blipFill rotWithShape="1">
          <a:blip r:embed="rId7">
            <a:alphaModFix/>
          </a:blip>
          <a:srcRect b="0" l="0" r="0" t="0"/>
          <a:stretch/>
        </p:blipFill>
        <p:spPr>
          <a:xfrm>
            <a:off x="5029200" y="2656024"/>
            <a:ext cx="80367" cy="80004"/>
          </a:xfrm>
          <a:prstGeom prst="rect">
            <a:avLst/>
          </a:prstGeom>
          <a:noFill/>
          <a:ln>
            <a:noFill/>
          </a:ln>
        </p:spPr>
      </p:pic>
      <p:sp>
        <p:nvSpPr>
          <p:cNvPr id="1552" name="Google Shape;1552;p29"/>
          <p:cNvSpPr/>
          <p:nvPr/>
        </p:nvSpPr>
        <p:spPr>
          <a:xfrm>
            <a:off x="5166717" y="2623152"/>
            <a:ext cx="13614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Inference attacks on models</a:t>
            </a:r>
            <a:endParaRPr b="0" i="0" sz="765" u="none" cap="none" strike="noStrike">
              <a:solidFill>
                <a:schemeClr val="dk1"/>
              </a:solidFill>
              <a:latin typeface="Calibri"/>
              <a:ea typeface="Calibri"/>
              <a:cs typeface="Calibri"/>
              <a:sym typeface="Calibri"/>
            </a:endParaRPr>
          </a:p>
        </p:txBody>
      </p:sp>
      <p:pic>
        <p:nvPicPr>
          <p:cNvPr descr="preencoded.png" id="1553" name="Google Shape;1553;p29"/>
          <p:cNvPicPr preferRelativeResize="0"/>
          <p:nvPr/>
        </p:nvPicPr>
        <p:blipFill rotWithShape="1">
          <a:blip r:embed="rId8">
            <a:alphaModFix/>
          </a:blip>
          <a:srcRect b="0" l="0" r="0" t="0"/>
          <a:stretch/>
        </p:blipFill>
        <p:spPr>
          <a:xfrm>
            <a:off x="5029200" y="2858923"/>
            <a:ext cx="80367" cy="80004"/>
          </a:xfrm>
          <a:prstGeom prst="rect">
            <a:avLst/>
          </a:prstGeom>
          <a:noFill/>
          <a:ln>
            <a:noFill/>
          </a:ln>
        </p:spPr>
      </p:pic>
      <p:sp>
        <p:nvSpPr>
          <p:cNvPr id="1554" name="Google Shape;1554;p29"/>
          <p:cNvSpPr/>
          <p:nvPr/>
        </p:nvSpPr>
        <p:spPr>
          <a:xfrm>
            <a:off x="5166717" y="2826051"/>
            <a:ext cx="13815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Consent and data ownership</a:t>
            </a:r>
            <a:endParaRPr b="0" i="0" sz="765" u="none" cap="none" strike="noStrike">
              <a:solidFill>
                <a:schemeClr val="dk1"/>
              </a:solidFill>
              <a:latin typeface="Calibri"/>
              <a:ea typeface="Calibri"/>
              <a:cs typeface="Calibri"/>
              <a:sym typeface="Calibri"/>
            </a:endParaRPr>
          </a:p>
        </p:txBody>
      </p:sp>
      <p:sp>
        <p:nvSpPr>
          <p:cNvPr id="1555" name="Google Shape;1555;p29"/>
          <p:cNvSpPr/>
          <p:nvPr/>
        </p:nvSpPr>
        <p:spPr>
          <a:xfrm>
            <a:off x="428625" y="3571875"/>
            <a:ext cx="4029000" cy="271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56" name="Google Shape;1556;p29"/>
          <p:cNvPicPr preferRelativeResize="0"/>
          <p:nvPr/>
        </p:nvPicPr>
        <p:blipFill rotWithShape="1">
          <a:blip r:embed="rId10">
            <a:alphaModFix/>
          </a:blip>
          <a:srcRect b="0" l="0" r="0" t="0"/>
          <a:stretch/>
        </p:blipFill>
        <p:spPr>
          <a:xfrm>
            <a:off x="657225" y="3800475"/>
            <a:ext cx="357188" cy="228600"/>
          </a:xfrm>
          <a:prstGeom prst="rect">
            <a:avLst/>
          </a:prstGeom>
          <a:noFill/>
          <a:ln>
            <a:noFill/>
          </a:ln>
        </p:spPr>
      </p:pic>
      <p:sp>
        <p:nvSpPr>
          <p:cNvPr id="1557" name="Google Shape;1557;p29"/>
          <p:cNvSpPr/>
          <p:nvPr/>
        </p:nvSpPr>
        <p:spPr>
          <a:xfrm>
            <a:off x="1128713" y="3807619"/>
            <a:ext cx="22881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Transparency and Explainability</a:t>
            </a:r>
            <a:endParaRPr b="0" i="0" sz="1125" u="none" cap="none" strike="noStrike">
              <a:solidFill>
                <a:schemeClr val="dk1"/>
              </a:solidFill>
              <a:latin typeface="Calibri"/>
              <a:ea typeface="Calibri"/>
              <a:cs typeface="Calibri"/>
              <a:sym typeface="Calibri"/>
            </a:endParaRPr>
          </a:p>
        </p:txBody>
      </p:sp>
      <p:sp>
        <p:nvSpPr>
          <p:cNvPr id="1558" name="Google Shape;1558;p29"/>
          <p:cNvSpPr/>
          <p:nvPr/>
        </p:nvSpPr>
        <p:spPr>
          <a:xfrm>
            <a:off x="657225" y="4143375"/>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Making AI decision-making processes understandable and explainable to users, stakeholders, and regulatory bodies for accountability and trust.</a:t>
            </a:r>
            <a:endParaRPr b="0" i="0" sz="900" u="none" cap="none" strike="noStrike">
              <a:solidFill>
                <a:schemeClr val="dk1"/>
              </a:solidFill>
              <a:latin typeface="Calibri"/>
              <a:ea typeface="Calibri"/>
              <a:cs typeface="Calibri"/>
              <a:sym typeface="Calibri"/>
            </a:endParaRPr>
          </a:p>
        </p:txBody>
      </p:sp>
      <p:sp>
        <p:nvSpPr>
          <p:cNvPr id="1559" name="Google Shape;1559;p29"/>
          <p:cNvSpPr/>
          <p:nvPr/>
        </p:nvSpPr>
        <p:spPr>
          <a:xfrm>
            <a:off x="657225" y="4806265"/>
            <a:ext cx="35718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9"/>
          <p:cNvSpPr/>
          <p:nvPr/>
        </p:nvSpPr>
        <p:spPr>
          <a:xfrm>
            <a:off x="771525" y="4920565"/>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Concerns:</a:t>
            </a:r>
            <a:endParaRPr b="0" i="0" sz="810" u="none" cap="none" strike="noStrike">
              <a:solidFill>
                <a:schemeClr val="dk1"/>
              </a:solidFill>
              <a:latin typeface="Calibri"/>
              <a:ea typeface="Calibri"/>
              <a:cs typeface="Calibri"/>
              <a:sym typeface="Calibri"/>
            </a:endParaRPr>
          </a:p>
        </p:txBody>
      </p:sp>
      <p:pic>
        <p:nvPicPr>
          <p:cNvPr descr="preencoded.png" id="1561" name="Google Shape;1561;p29"/>
          <p:cNvPicPr preferRelativeResize="0"/>
          <p:nvPr/>
        </p:nvPicPr>
        <p:blipFill rotWithShape="1">
          <a:blip r:embed="rId5">
            <a:alphaModFix/>
          </a:blip>
          <a:srcRect b="0" l="0" r="0" t="0"/>
          <a:stretch/>
        </p:blipFill>
        <p:spPr>
          <a:xfrm>
            <a:off x="771525" y="5193450"/>
            <a:ext cx="80367" cy="80004"/>
          </a:xfrm>
          <a:prstGeom prst="rect">
            <a:avLst/>
          </a:prstGeom>
          <a:noFill/>
          <a:ln>
            <a:noFill/>
          </a:ln>
        </p:spPr>
      </p:pic>
      <p:sp>
        <p:nvSpPr>
          <p:cNvPr id="1562" name="Google Shape;1562;p29"/>
          <p:cNvSpPr/>
          <p:nvPr/>
        </p:nvSpPr>
        <p:spPr>
          <a:xfrm>
            <a:off x="909042" y="5160578"/>
            <a:ext cx="1281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Black-box decision making</a:t>
            </a:r>
            <a:endParaRPr b="0" i="0" sz="765" u="none" cap="none" strike="noStrike">
              <a:solidFill>
                <a:schemeClr val="dk1"/>
              </a:solidFill>
              <a:latin typeface="Calibri"/>
              <a:ea typeface="Calibri"/>
              <a:cs typeface="Calibri"/>
              <a:sym typeface="Calibri"/>
            </a:endParaRPr>
          </a:p>
        </p:txBody>
      </p:sp>
      <p:pic>
        <p:nvPicPr>
          <p:cNvPr descr="preencoded.png" id="1563" name="Google Shape;1563;p29"/>
          <p:cNvPicPr preferRelativeResize="0"/>
          <p:nvPr/>
        </p:nvPicPr>
        <p:blipFill rotWithShape="1">
          <a:blip r:embed="rId6">
            <a:alphaModFix/>
          </a:blip>
          <a:srcRect b="0" l="0" r="0" t="0"/>
          <a:stretch/>
        </p:blipFill>
        <p:spPr>
          <a:xfrm>
            <a:off x="771525" y="5396350"/>
            <a:ext cx="80367" cy="80004"/>
          </a:xfrm>
          <a:prstGeom prst="rect">
            <a:avLst/>
          </a:prstGeom>
          <a:noFill/>
          <a:ln>
            <a:noFill/>
          </a:ln>
        </p:spPr>
      </p:pic>
      <p:sp>
        <p:nvSpPr>
          <p:cNvPr id="1564" name="Google Shape;1564;p29"/>
          <p:cNvSpPr/>
          <p:nvPr/>
        </p:nvSpPr>
        <p:spPr>
          <a:xfrm>
            <a:off x="909042" y="5363477"/>
            <a:ext cx="10950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Lack of interpretability</a:t>
            </a:r>
            <a:endParaRPr b="0" i="0" sz="765" u="none" cap="none" strike="noStrike">
              <a:solidFill>
                <a:schemeClr val="dk1"/>
              </a:solidFill>
              <a:latin typeface="Calibri"/>
              <a:ea typeface="Calibri"/>
              <a:cs typeface="Calibri"/>
              <a:sym typeface="Calibri"/>
            </a:endParaRPr>
          </a:p>
        </p:txBody>
      </p:sp>
      <p:pic>
        <p:nvPicPr>
          <p:cNvPr descr="preencoded.png" id="1565" name="Google Shape;1565;p29"/>
          <p:cNvPicPr preferRelativeResize="0"/>
          <p:nvPr/>
        </p:nvPicPr>
        <p:blipFill rotWithShape="1">
          <a:blip r:embed="rId7">
            <a:alphaModFix/>
          </a:blip>
          <a:srcRect b="0" l="0" r="0" t="0"/>
          <a:stretch/>
        </p:blipFill>
        <p:spPr>
          <a:xfrm>
            <a:off x="771525" y="5599249"/>
            <a:ext cx="80367" cy="80004"/>
          </a:xfrm>
          <a:prstGeom prst="rect">
            <a:avLst/>
          </a:prstGeom>
          <a:noFill/>
          <a:ln>
            <a:noFill/>
          </a:ln>
        </p:spPr>
      </p:pic>
      <p:sp>
        <p:nvSpPr>
          <p:cNvPr id="1566" name="Google Shape;1566;p29"/>
          <p:cNvSpPr/>
          <p:nvPr/>
        </p:nvSpPr>
        <p:spPr>
          <a:xfrm>
            <a:off x="909042" y="5566377"/>
            <a:ext cx="13089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Insufficient documentation</a:t>
            </a:r>
            <a:endParaRPr b="0" i="0" sz="765" u="none" cap="none" strike="noStrike">
              <a:solidFill>
                <a:schemeClr val="dk1"/>
              </a:solidFill>
              <a:latin typeface="Calibri"/>
              <a:ea typeface="Calibri"/>
              <a:cs typeface="Calibri"/>
              <a:sym typeface="Calibri"/>
            </a:endParaRPr>
          </a:p>
        </p:txBody>
      </p:sp>
      <p:pic>
        <p:nvPicPr>
          <p:cNvPr descr="preencoded.png" id="1567" name="Google Shape;1567;p29"/>
          <p:cNvPicPr preferRelativeResize="0"/>
          <p:nvPr/>
        </p:nvPicPr>
        <p:blipFill rotWithShape="1">
          <a:blip r:embed="rId8">
            <a:alphaModFix/>
          </a:blip>
          <a:srcRect b="0" l="0" r="0" t="0"/>
          <a:stretch/>
        </p:blipFill>
        <p:spPr>
          <a:xfrm>
            <a:off x="771525" y="5802148"/>
            <a:ext cx="80367" cy="80004"/>
          </a:xfrm>
          <a:prstGeom prst="rect">
            <a:avLst/>
          </a:prstGeom>
          <a:noFill/>
          <a:ln>
            <a:noFill/>
          </a:ln>
        </p:spPr>
      </p:pic>
      <p:sp>
        <p:nvSpPr>
          <p:cNvPr id="1568" name="Google Shape;1568;p29"/>
          <p:cNvSpPr/>
          <p:nvPr/>
        </p:nvSpPr>
        <p:spPr>
          <a:xfrm>
            <a:off x="909042" y="5769276"/>
            <a:ext cx="14067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Complex model architectures</a:t>
            </a:r>
            <a:endParaRPr b="0" i="0" sz="765" u="none" cap="none" strike="noStrike">
              <a:solidFill>
                <a:schemeClr val="dk1"/>
              </a:solidFill>
              <a:latin typeface="Calibri"/>
              <a:ea typeface="Calibri"/>
              <a:cs typeface="Calibri"/>
              <a:sym typeface="Calibri"/>
            </a:endParaRPr>
          </a:p>
        </p:txBody>
      </p:sp>
      <p:sp>
        <p:nvSpPr>
          <p:cNvPr id="1569" name="Google Shape;1569;p29"/>
          <p:cNvSpPr/>
          <p:nvPr/>
        </p:nvSpPr>
        <p:spPr>
          <a:xfrm>
            <a:off x="4686300" y="3571875"/>
            <a:ext cx="4029000" cy="271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70" name="Google Shape;1570;p29"/>
          <p:cNvPicPr preferRelativeResize="0"/>
          <p:nvPr/>
        </p:nvPicPr>
        <p:blipFill rotWithShape="1">
          <a:blip r:embed="rId11">
            <a:alphaModFix/>
          </a:blip>
          <a:srcRect b="0" l="0" r="0" t="0"/>
          <a:stretch/>
        </p:blipFill>
        <p:spPr>
          <a:xfrm>
            <a:off x="4914900" y="3800475"/>
            <a:ext cx="357188" cy="228600"/>
          </a:xfrm>
          <a:prstGeom prst="rect">
            <a:avLst/>
          </a:prstGeom>
          <a:noFill/>
          <a:ln>
            <a:noFill/>
          </a:ln>
        </p:spPr>
      </p:pic>
      <p:sp>
        <p:nvSpPr>
          <p:cNvPr id="1571" name="Google Shape;1571;p29"/>
          <p:cNvSpPr/>
          <p:nvPr/>
        </p:nvSpPr>
        <p:spPr>
          <a:xfrm>
            <a:off x="5386388" y="3807619"/>
            <a:ext cx="23856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Accountability and Responsibility</a:t>
            </a:r>
            <a:endParaRPr b="0" i="0" sz="1125" u="none" cap="none" strike="noStrike">
              <a:solidFill>
                <a:schemeClr val="dk1"/>
              </a:solidFill>
              <a:latin typeface="Calibri"/>
              <a:ea typeface="Calibri"/>
              <a:cs typeface="Calibri"/>
              <a:sym typeface="Calibri"/>
            </a:endParaRPr>
          </a:p>
        </p:txBody>
      </p:sp>
      <p:sp>
        <p:nvSpPr>
          <p:cNvPr id="1572" name="Google Shape;1572;p29"/>
          <p:cNvSpPr/>
          <p:nvPr/>
        </p:nvSpPr>
        <p:spPr>
          <a:xfrm>
            <a:off x="4914900" y="4143375"/>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Establishing clear lines of responsibility for AI system outcomes and ensuring mechanisms exist for redress when systems cause harm.</a:t>
            </a:r>
            <a:endParaRPr b="0" i="0" sz="900" u="none" cap="none" strike="noStrike">
              <a:solidFill>
                <a:schemeClr val="dk1"/>
              </a:solidFill>
              <a:latin typeface="Calibri"/>
              <a:ea typeface="Calibri"/>
              <a:cs typeface="Calibri"/>
              <a:sym typeface="Calibri"/>
            </a:endParaRPr>
          </a:p>
        </p:txBody>
      </p:sp>
      <p:sp>
        <p:nvSpPr>
          <p:cNvPr id="1573" name="Google Shape;1573;p29"/>
          <p:cNvSpPr/>
          <p:nvPr/>
        </p:nvSpPr>
        <p:spPr>
          <a:xfrm>
            <a:off x="4914900" y="4806265"/>
            <a:ext cx="3571800" cy="12516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9"/>
          <p:cNvSpPr/>
          <p:nvPr/>
        </p:nvSpPr>
        <p:spPr>
          <a:xfrm>
            <a:off x="5029200" y="4920565"/>
            <a:ext cx="34146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Concerns:</a:t>
            </a:r>
            <a:endParaRPr b="0" i="0" sz="810" u="none" cap="none" strike="noStrike">
              <a:solidFill>
                <a:schemeClr val="dk1"/>
              </a:solidFill>
              <a:latin typeface="Calibri"/>
              <a:ea typeface="Calibri"/>
              <a:cs typeface="Calibri"/>
              <a:sym typeface="Calibri"/>
            </a:endParaRPr>
          </a:p>
        </p:txBody>
      </p:sp>
      <p:pic>
        <p:nvPicPr>
          <p:cNvPr descr="preencoded.png" id="1575" name="Google Shape;1575;p29"/>
          <p:cNvPicPr preferRelativeResize="0"/>
          <p:nvPr/>
        </p:nvPicPr>
        <p:blipFill rotWithShape="1">
          <a:blip r:embed="rId5">
            <a:alphaModFix/>
          </a:blip>
          <a:srcRect b="0" l="0" r="0" t="0"/>
          <a:stretch/>
        </p:blipFill>
        <p:spPr>
          <a:xfrm>
            <a:off x="5029200" y="5193450"/>
            <a:ext cx="80367" cy="80004"/>
          </a:xfrm>
          <a:prstGeom prst="rect">
            <a:avLst/>
          </a:prstGeom>
          <a:noFill/>
          <a:ln>
            <a:noFill/>
          </a:ln>
        </p:spPr>
      </p:pic>
      <p:sp>
        <p:nvSpPr>
          <p:cNvPr id="1576" name="Google Shape;1576;p29"/>
          <p:cNvSpPr/>
          <p:nvPr/>
        </p:nvSpPr>
        <p:spPr>
          <a:xfrm>
            <a:off x="5166717" y="5160578"/>
            <a:ext cx="13416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Unclear liability frameworks</a:t>
            </a:r>
            <a:endParaRPr b="0" i="0" sz="765" u="none" cap="none" strike="noStrike">
              <a:solidFill>
                <a:schemeClr val="dk1"/>
              </a:solidFill>
              <a:latin typeface="Calibri"/>
              <a:ea typeface="Calibri"/>
              <a:cs typeface="Calibri"/>
              <a:sym typeface="Calibri"/>
            </a:endParaRPr>
          </a:p>
        </p:txBody>
      </p:sp>
      <p:pic>
        <p:nvPicPr>
          <p:cNvPr descr="preencoded.png" id="1577" name="Google Shape;1577;p29"/>
          <p:cNvPicPr preferRelativeResize="0"/>
          <p:nvPr/>
        </p:nvPicPr>
        <p:blipFill rotWithShape="1">
          <a:blip r:embed="rId6">
            <a:alphaModFix/>
          </a:blip>
          <a:srcRect b="0" l="0" r="0" t="0"/>
          <a:stretch/>
        </p:blipFill>
        <p:spPr>
          <a:xfrm>
            <a:off x="5029200" y="5396350"/>
            <a:ext cx="80367" cy="80004"/>
          </a:xfrm>
          <a:prstGeom prst="rect">
            <a:avLst/>
          </a:prstGeom>
          <a:noFill/>
          <a:ln>
            <a:noFill/>
          </a:ln>
        </p:spPr>
      </p:pic>
      <p:sp>
        <p:nvSpPr>
          <p:cNvPr id="1578" name="Google Shape;1578;p29"/>
          <p:cNvSpPr/>
          <p:nvPr/>
        </p:nvSpPr>
        <p:spPr>
          <a:xfrm>
            <a:off x="5166717" y="5363477"/>
            <a:ext cx="14079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Diffused responsibility chains</a:t>
            </a:r>
            <a:endParaRPr b="0" i="0" sz="765" u="none" cap="none" strike="noStrike">
              <a:solidFill>
                <a:schemeClr val="dk1"/>
              </a:solidFill>
              <a:latin typeface="Calibri"/>
              <a:ea typeface="Calibri"/>
              <a:cs typeface="Calibri"/>
              <a:sym typeface="Calibri"/>
            </a:endParaRPr>
          </a:p>
        </p:txBody>
      </p:sp>
      <p:pic>
        <p:nvPicPr>
          <p:cNvPr descr="preencoded.png" id="1579" name="Google Shape;1579;p29"/>
          <p:cNvPicPr preferRelativeResize="0"/>
          <p:nvPr/>
        </p:nvPicPr>
        <p:blipFill rotWithShape="1">
          <a:blip r:embed="rId7">
            <a:alphaModFix/>
          </a:blip>
          <a:srcRect b="0" l="0" r="0" t="0"/>
          <a:stretch/>
        </p:blipFill>
        <p:spPr>
          <a:xfrm>
            <a:off x="5029200" y="5599249"/>
            <a:ext cx="80367" cy="80004"/>
          </a:xfrm>
          <a:prstGeom prst="rect">
            <a:avLst/>
          </a:prstGeom>
          <a:noFill/>
          <a:ln>
            <a:noFill/>
          </a:ln>
        </p:spPr>
      </p:pic>
      <p:sp>
        <p:nvSpPr>
          <p:cNvPr id="1580" name="Google Shape;1580;p29"/>
          <p:cNvSpPr/>
          <p:nvPr/>
        </p:nvSpPr>
        <p:spPr>
          <a:xfrm>
            <a:off x="5166717" y="5566377"/>
            <a:ext cx="16512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Inadequate oversight mechanisms</a:t>
            </a:r>
            <a:endParaRPr b="0" i="0" sz="765" u="none" cap="none" strike="noStrike">
              <a:solidFill>
                <a:schemeClr val="dk1"/>
              </a:solidFill>
              <a:latin typeface="Calibri"/>
              <a:ea typeface="Calibri"/>
              <a:cs typeface="Calibri"/>
              <a:sym typeface="Calibri"/>
            </a:endParaRPr>
          </a:p>
        </p:txBody>
      </p:sp>
      <p:pic>
        <p:nvPicPr>
          <p:cNvPr descr="preencoded.png" id="1581" name="Google Shape;1581;p29"/>
          <p:cNvPicPr preferRelativeResize="0"/>
          <p:nvPr/>
        </p:nvPicPr>
        <p:blipFill rotWithShape="1">
          <a:blip r:embed="rId8">
            <a:alphaModFix/>
          </a:blip>
          <a:srcRect b="0" l="0" r="0" t="0"/>
          <a:stretch/>
        </p:blipFill>
        <p:spPr>
          <a:xfrm>
            <a:off x="5029200" y="5802148"/>
            <a:ext cx="80367" cy="80004"/>
          </a:xfrm>
          <a:prstGeom prst="rect">
            <a:avLst/>
          </a:prstGeom>
          <a:noFill/>
          <a:ln>
            <a:noFill/>
          </a:ln>
        </p:spPr>
      </p:pic>
      <p:sp>
        <p:nvSpPr>
          <p:cNvPr id="1582" name="Google Shape;1582;p29"/>
          <p:cNvSpPr/>
          <p:nvPr/>
        </p:nvSpPr>
        <p:spPr>
          <a:xfrm>
            <a:off x="5166717" y="5769276"/>
            <a:ext cx="1266300" cy="14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Limited recourse for harm</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descr="preencoded.png" id="1588" name="Google Shape;1588;p30"/>
          <p:cNvPicPr preferRelativeResize="0"/>
          <p:nvPr/>
        </p:nvPicPr>
        <p:blipFill rotWithShape="1">
          <a:blip r:embed="rId3">
            <a:alphaModFix/>
          </a:blip>
          <a:srcRect b="0" l="0" r="0" t="0"/>
          <a:stretch/>
        </p:blipFill>
        <p:spPr>
          <a:xfrm>
            <a:off x="0" y="0"/>
            <a:ext cx="9144000" cy="6300788"/>
          </a:xfrm>
          <a:prstGeom prst="rect">
            <a:avLst/>
          </a:prstGeom>
          <a:noFill/>
          <a:ln>
            <a:noFill/>
          </a:ln>
        </p:spPr>
      </p:pic>
      <p:sp>
        <p:nvSpPr>
          <p:cNvPr id="1589" name="Google Shape;1589;p30"/>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Governance and Societal Impact</a:t>
            </a:r>
            <a:endParaRPr b="0" i="0" sz="2250" u="none" cap="none" strike="noStrike">
              <a:solidFill>
                <a:schemeClr val="dk1"/>
              </a:solidFill>
              <a:latin typeface="Calibri"/>
              <a:ea typeface="Calibri"/>
              <a:cs typeface="Calibri"/>
              <a:sym typeface="Calibri"/>
            </a:endParaRPr>
          </a:p>
        </p:txBody>
      </p:sp>
      <p:sp>
        <p:nvSpPr>
          <p:cNvPr id="1590" name="Google Shape;1590;p30"/>
          <p:cNvSpPr/>
          <p:nvPr/>
        </p:nvSpPr>
        <p:spPr>
          <a:xfrm>
            <a:off x="428625" y="1085850"/>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91" name="Google Shape;1591;p30"/>
          <p:cNvPicPr preferRelativeResize="0"/>
          <p:nvPr/>
        </p:nvPicPr>
        <p:blipFill rotWithShape="1">
          <a:blip r:embed="rId4">
            <a:alphaModFix/>
          </a:blip>
          <a:srcRect b="0" l="0" r="0" t="0"/>
          <a:stretch/>
        </p:blipFill>
        <p:spPr>
          <a:xfrm>
            <a:off x="657225" y="1314450"/>
            <a:ext cx="357188" cy="228600"/>
          </a:xfrm>
          <a:prstGeom prst="rect">
            <a:avLst/>
          </a:prstGeom>
          <a:noFill/>
          <a:ln>
            <a:noFill/>
          </a:ln>
        </p:spPr>
      </p:pic>
      <p:sp>
        <p:nvSpPr>
          <p:cNvPr id="1592" name="Google Shape;1592;p30"/>
          <p:cNvSpPr/>
          <p:nvPr/>
        </p:nvSpPr>
        <p:spPr>
          <a:xfrm>
            <a:off x="1128713" y="1321594"/>
            <a:ext cx="1738359"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Regulatory Frameworks</a:t>
            </a:r>
            <a:endParaRPr b="0" i="0" sz="1125" u="none" cap="none" strike="noStrike">
              <a:solidFill>
                <a:schemeClr val="dk1"/>
              </a:solidFill>
              <a:latin typeface="Calibri"/>
              <a:ea typeface="Calibri"/>
              <a:cs typeface="Calibri"/>
              <a:sym typeface="Calibri"/>
            </a:endParaRPr>
          </a:p>
        </p:txBody>
      </p:sp>
      <p:sp>
        <p:nvSpPr>
          <p:cNvPr id="1593" name="Google Shape;1593;p30"/>
          <p:cNvSpPr/>
          <p:nvPr/>
        </p:nvSpPr>
        <p:spPr>
          <a:xfrm>
            <a:off x="657225"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Developing comprehensive legal and regulatory frameworks to govern AI development, deployment, and use while balancing innovation with safety and rights protection.</a:t>
            </a:r>
            <a:endParaRPr b="0" i="0" sz="900" u="none" cap="none" strike="noStrike">
              <a:solidFill>
                <a:schemeClr val="dk1"/>
              </a:solidFill>
              <a:latin typeface="Calibri"/>
              <a:ea typeface="Calibri"/>
              <a:cs typeface="Calibri"/>
              <a:sym typeface="Calibri"/>
            </a:endParaRPr>
          </a:p>
        </p:txBody>
      </p:sp>
      <p:sp>
        <p:nvSpPr>
          <p:cNvPr id="1594" name="Google Shape;1594;p30"/>
          <p:cNvSpPr/>
          <p:nvPr/>
        </p:nvSpPr>
        <p:spPr>
          <a:xfrm>
            <a:off x="657225" y="2320240"/>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a:off x="771525"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Considerations:</a:t>
            </a:r>
            <a:endParaRPr b="0" i="0" sz="810" u="none" cap="none" strike="noStrike">
              <a:solidFill>
                <a:schemeClr val="dk1"/>
              </a:solidFill>
              <a:latin typeface="Calibri"/>
              <a:ea typeface="Calibri"/>
              <a:cs typeface="Calibri"/>
              <a:sym typeface="Calibri"/>
            </a:endParaRPr>
          </a:p>
        </p:txBody>
      </p:sp>
      <p:pic>
        <p:nvPicPr>
          <p:cNvPr descr="preencoded.png" id="1596" name="Google Shape;1596;p30"/>
          <p:cNvPicPr preferRelativeResize="0"/>
          <p:nvPr/>
        </p:nvPicPr>
        <p:blipFill rotWithShape="1">
          <a:blip r:embed="rId5">
            <a:alphaModFix/>
          </a:blip>
          <a:srcRect b="0" l="0" r="0" t="0"/>
          <a:stretch/>
        </p:blipFill>
        <p:spPr>
          <a:xfrm>
            <a:off x="771525" y="2707425"/>
            <a:ext cx="69652" cy="80004"/>
          </a:xfrm>
          <a:prstGeom prst="rect">
            <a:avLst/>
          </a:prstGeom>
          <a:noFill/>
          <a:ln>
            <a:noFill/>
          </a:ln>
        </p:spPr>
      </p:pic>
      <p:sp>
        <p:nvSpPr>
          <p:cNvPr id="1597" name="Google Shape;1597;p30"/>
          <p:cNvSpPr/>
          <p:nvPr/>
        </p:nvSpPr>
        <p:spPr>
          <a:xfrm>
            <a:off x="898327" y="2674553"/>
            <a:ext cx="186016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Cross-border regulatory harmonization</a:t>
            </a:r>
            <a:endParaRPr b="0" i="0" sz="765" u="none" cap="none" strike="noStrike">
              <a:solidFill>
                <a:schemeClr val="dk1"/>
              </a:solidFill>
              <a:latin typeface="Calibri"/>
              <a:ea typeface="Calibri"/>
              <a:cs typeface="Calibri"/>
              <a:sym typeface="Calibri"/>
            </a:endParaRPr>
          </a:p>
        </p:txBody>
      </p:sp>
      <p:pic>
        <p:nvPicPr>
          <p:cNvPr descr="preencoded.png" id="1598" name="Google Shape;1598;p30"/>
          <p:cNvPicPr preferRelativeResize="0"/>
          <p:nvPr/>
        </p:nvPicPr>
        <p:blipFill rotWithShape="1">
          <a:blip r:embed="rId6">
            <a:alphaModFix/>
          </a:blip>
          <a:srcRect b="0" l="0" r="0" t="0"/>
          <a:stretch/>
        </p:blipFill>
        <p:spPr>
          <a:xfrm>
            <a:off x="771525" y="2910325"/>
            <a:ext cx="69652" cy="80004"/>
          </a:xfrm>
          <a:prstGeom prst="rect">
            <a:avLst/>
          </a:prstGeom>
          <a:noFill/>
          <a:ln>
            <a:noFill/>
          </a:ln>
        </p:spPr>
      </p:pic>
      <p:sp>
        <p:nvSpPr>
          <p:cNvPr id="1599" name="Google Shape;1599;p30"/>
          <p:cNvSpPr/>
          <p:nvPr/>
        </p:nvSpPr>
        <p:spPr>
          <a:xfrm>
            <a:off x="898327" y="2877452"/>
            <a:ext cx="201509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Industry-specific compliance requirements</a:t>
            </a:r>
            <a:endParaRPr b="0" i="0" sz="765" u="none" cap="none" strike="noStrike">
              <a:solidFill>
                <a:schemeClr val="dk1"/>
              </a:solidFill>
              <a:latin typeface="Calibri"/>
              <a:ea typeface="Calibri"/>
              <a:cs typeface="Calibri"/>
              <a:sym typeface="Calibri"/>
            </a:endParaRPr>
          </a:p>
        </p:txBody>
      </p:sp>
      <p:pic>
        <p:nvPicPr>
          <p:cNvPr descr="preencoded.png" id="1600" name="Google Shape;1600;p30"/>
          <p:cNvPicPr preferRelativeResize="0"/>
          <p:nvPr/>
        </p:nvPicPr>
        <p:blipFill rotWithShape="1">
          <a:blip r:embed="rId7">
            <a:alphaModFix/>
          </a:blip>
          <a:srcRect b="0" l="0" r="0" t="0"/>
          <a:stretch/>
        </p:blipFill>
        <p:spPr>
          <a:xfrm>
            <a:off x="771525" y="3113224"/>
            <a:ext cx="69652" cy="80004"/>
          </a:xfrm>
          <a:prstGeom prst="rect">
            <a:avLst/>
          </a:prstGeom>
          <a:noFill/>
          <a:ln>
            <a:noFill/>
          </a:ln>
        </p:spPr>
      </p:pic>
      <p:sp>
        <p:nvSpPr>
          <p:cNvPr id="1601" name="Google Shape;1601;p30"/>
          <p:cNvSpPr/>
          <p:nvPr/>
        </p:nvSpPr>
        <p:spPr>
          <a:xfrm>
            <a:off x="898327" y="3080352"/>
            <a:ext cx="185053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Liability and accountability frameworks</a:t>
            </a:r>
            <a:endParaRPr b="0" i="0" sz="765" u="none" cap="none" strike="noStrike">
              <a:solidFill>
                <a:schemeClr val="dk1"/>
              </a:solidFill>
              <a:latin typeface="Calibri"/>
              <a:ea typeface="Calibri"/>
              <a:cs typeface="Calibri"/>
              <a:sym typeface="Calibri"/>
            </a:endParaRPr>
          </a:p>
        </p:txBody>
      </p:sp>
      <p:pic>
        <p:nvPicPr>
          <p:cNvPr descr="preencoded.png" id="1602" name="Google Shape;1602;p30"/>
          <p:cNvPicPr preferRelativeResize="0"/>
          <p:nvPr/>
        </p:nvPicPr>
        <p:blipFill rotWithShape="1">
          <a:blip r:embed="rId8">
            <a:alphaModFix/>
          </a:blip>
          <a:srcRect b="0" l="0" r="0" t="0"/>
          <a:stretch/>
        </p:blipFill>
        <p:spPr>
          <a:xfrm>
            <a:off x="771525" y="3316123"/>
            <a:ext cx="69652" cy="80004"/>
          </a:xfrm>
          <a:prstGeom prst="rect">
            <a:avLst/>
          </a:prstGeom>
          <a:noFill/>
          <a:ln>
            <a:noFill/>
          </a:ln>
        </p:spPr>
      </p:pic>
      <p:sp>
        <p:nvSpPr>
          <p:cNvPr id="1603" name="Google Shape;1603;p30"/>
          <p:cNvSpPr/>
          <p:nvPr/>
        </p:nvSpPr>
        <p:spPr>
          <a:xfrm>
            <a:off x="898327" y="3283251"/>
            <a:ext cx="1710454"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Certification and auditing standards</a:t>
            </a:r>
            <a:endParaRPr b="0" i="0" sz="765" u="none" cap="none" strike="noStrike">
              <a:solidFill>
                <a:schemeClr val="dk1"/>
              </a:solidFill>
              <a:latin typeface="Calibri"/>
              <a:ea typeface="Calibri"/>
              <a:cs typeface="Calibri"/>
              <a:sym typeface="Calibri"/>
            </a:endParaRPr>
          </a:p>
        </p:txBody>
      </p:sp>
      <p:pic>
        <p:nvPicPr>
          <p:cNvPr descr="preencoded.png" id="1604" name="Google Shape;1604;p30"/>
          <p:cNvPicPr preferRelativeResize="0"/>
          <p:nvPr/>
        </p:nvPicPr>
        <p:blipFill rotWithShape="1">
          <a:blip r:embed="rId6">
            <a:alphaModFix/>
          </a:blip>
          <a:srcRect b="0" l="0" r="0" t="0"/>
          <a:stretch/>
        </p:blipFill>
        <p:spPr>
          <a:xfrm>
            <a:off x="771525" y="3519022"/>
            <a:ext cx="69652" cy="80004"/>
          </a:xfrm>
          <a:prstGeom prst="rect">
            <a:avLst/>
          </a:prstGeom>
          <a:noFill/>
          <a:ln>
            <a:noFill/>
          </a:ln>
        </p:spPr>
      </p:pic>
      <p:sp>
        <p:nvSpPr>
          <p:cNvPr id="1605" name="Google Shape;1605;p30"/>
          <p:cNvSpPr/>
          <p:nvPr/>
        </p:nvSpPr>
        <p:spPr>
          <a:xfrm>
            <a:off x="898327" y="3486150"/>
            <a:ext cx="156428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Innovation-friendly policy design</a:t>
            </a:r>
            <a:endParaRPr b="0" i="0" sz="765" u="none" cap="none" strike="noStrike">
              <a:solidFill>
                <a:schemeClr val="dk1"/>
              </a:solidFill>
              <a:latin typeface="Calibri"/>
              <a:ea typeface="Calibri"/>
              <a:cs typeface="Calibri"/>
              <a:sym typeface="Calibri"/>
            </a:endParaRPr>
          </a:p>
        </p:txBody>
      </p:sp>
      <p:sp>
        <p:nvSpPr>
          <p:cNvPr id="1606" name="Google Shape;1606;p30"/>
          <p:cNvSpPr/>
          <p:nvPr/>
        </p:nvSpPr>
        <p:spPr>
          <a:xfrm>
            <a:off x="4686300" y="1085850"/>
            <a:ext cx="4029075" cy="29175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07" name="Google Shape;1607;p30"/>
          <p:cNvPicPr preferRelativeResize="0"/>
          <p:nvPr/>
        </p:nvPicPr>
        <p:blipFill rotWithShape="1">
          <a:blip r:embed="rId9">
            <a:alphaModFix/>
          </a:blip>
          <a:srcRect b="0" l="0" r="0" t="0"/>
          <a:stretch/>
        </p:blipFill>
        <p:spPr>
          <a:xfrm>
            <a:off x="4914900" y="1314450"/>
            <a:ext cx="357188" cy="228600"/>
          </a:xfrm>
          <a:prstGeom prst="rect">
            <a:avLst/>
          </a:prstGeom>
          <a:noFill/>
          <a:ln>
            <a:noFill/>
          </a:ln>
        </p:spPr>
      </p:pic>
      <p:sp>
        <p:nvSpPr>
          <p:cNvPr id="1608" name="Google Shape;1608;p30"/>
          <p:cNvSpPr/>
          <p:nvPr/>
        </p:nvSpPr>
        <p:spPr>
          <a:xfrm>
            <a:off x="5386388" y="1321594"/>
            <a:ext cx="2015263"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Employment and Workforce</a:t>
            </a:r>
            <a:endParaRPr b="0" i="0" sz="1125" u="none" cap="none" strike="noStrike">
              <a:solidFill>
                <a:schemeClr val="dk1"/>
              </a:solidFill>
              <a:latin typeface="Calibri"/>
              <a:ea typeface="Calibri"/>
              <a:cs typeface="Calibri"/>
              <a:sym typeface="Calibri"/>
            </a:endParaRPr>
          </a:p>
        </p:txBody>
      </p:sp>
      <p:sp>
        <p:nvSpPr>
          <p:cNvPr id="1609" name="Google Shape;1609;p30"/>
          <p:cNvSpPr/>
          <p:nvPr/>
        </p:nvSpPr>
        <p:spPr>
          <a:xfrm>
            <a:off x="4914900"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Addressing the transformative impact of AI on employment, skills requirements, and workforce development to ensure inclusive economic benefits.</a:t>
            </a:r>
            <a:endParaRPr b="0" i="0" sz="900" u="none" cap="none" strike="noStrike">
              <a:solidFill>
                <a:schemeClr val="dk1"/>
              </a:solidFill>
              <a:latin typeface="Calibri"/>
              <a:ea typeface="Calibri"/>
              <a:cs typeface="Calibri"/>
              <a:sym typeface="Calibri"/>
            </a:endParaRPr>
          </a:p>
        </p:txBody>
      </p:sp>
      <p:sp>
        <p:nvSpPr>
          <p:cNvPr id="1610" name="Google Shape;1610;p30"/>
          <p:cNvSpPr/>
          <p:nvPr/>
        </p:nvSpPr>
        <p:spPr>
          <a:xfrm>
            <a:off x="4914900" y="2320240"/>
            <a:ext cx="3571875" cy="1454534"/>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a:off x="5029200"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Considerations:</a:t>
            </a:r>
            <a:endParaRPr b="0" i="0" sz="810" u="none" cap="none" strike="noStrike">
              <a:solidFill>
                <a:schemeClr val="dk1"/>
              </a:solidFill>
              <a:latin typeface="Calibri"/>
              <a:ea typeface="Calibri"/>
              <a:cs typeface="Calibri"/>
              <a:sym typeface="Calibri"/>
            </a:endParaRPr>
          </a:p>
        </p:txBody>
      </p:sp>
      <p:pic>
        <p:nvPicPr>
          <p:cNvPr descr="preencoded.png" id="1612" name="Google Shape;1612;p30"/>
          <p:cNvPicPr preferRelativeResize="0"/>
          <p:nvPr/>
        </p:nvPicPr>
        <p:blipFill rotWithShape="1">
          <a:blip r:embed="rId5">
            <a:alphaModFix/>
          </a:blip>
          <a:srcRect b="0" l="0" r="0" t="0"/>
          <a:stretch/>
        </p:blipFill>
        <p:spPr>
          <a:xfrm>
            <a:off x="5029200" y="2707425"/>
            <a:ext cx="69652" cy="80004"/>
          </a:xfrm>
          <a:prstGeom prst="rect">
            <a:avLst/>
          </a:prstGeom>
          <a:noFill/>
          <a:ln>
            <a:noFill/>
          </a:ln>
        </p:spPr>
      </p:pic>
      <p:sp>
        <p:nvSpPr>
          <p:cNvPr id="1613" name="Google Shape;1613;p30"/>
          <p:cNvSpPr/>
          <p:nvPr/>
        </p:nvSpPr>
        <p:spPr>
          <a:xfrm>
            <a:off x="5156002" y="2674553"/>
            <a:ext cx="1863375"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Job displacement and creation patterns</a:t>
            </a:r>
            <a:endParaRPr b="0" i="0" sz="765" u="none" cap="none" strike="noStrike">
              <a:solidFill>
                <a:schemeClr val="dk1"/>
              </a:solidFill>
              <a:latin typeface="Calibri"/>
              <a:ea typeface="Calibri"/>
              <a:cs typeface="Calibri"/>
              <a:sym typeface="Calibri"/>
            </a:endParaRPr>
          </a:p>
        </p:txBody>
      </p:sp>
      <p:pic>
        <p:nvPicPr>
          <p:cNvPr descr="preencoded.png" id="1614" name="Google Shape;1614;p30"/>
          <p:cNvPicPr preferRelativeResize="0"/>
          <p:nvPr/>
        </p:nvPicPr>
        <p:blipFill rotWithShape="1">
          <a:blip r:embed="rId6">
            <a:alphaModFix/>
          </a:blip>
          <a:srcRect b="0" l="0" r="0" t="0"/>
          <a:stretch/>
        </p:blipFill>
        <p:spPr>
          <a:xfrm>
            <a:off x="5029200" y="2910325"/>
            <a:ext cx="69652" cy="80004"/>
          </a:xfrm>
          <a:prstGeom prst="rect">
            <a:avLst/>
          </a:prstGeom>
          <a:noFill/>
          <a:ln>
            <a:noFill/>
          </a:ln>
        </p:spPr>
      </p:pic>
      <p:sp>
        <p:nvSpPr>
          <p:cNvPr id="1615" name="Google Shape;1615;p30"/>
          <p:cNvSpPr/>
          <p:nvPr/>
        </p:nvSpPr>
        <p:spPr>
          <a:xfrm>
            <a:off x="5156002" y="2877452"/>
            <a:ext cx="163974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Reskilling and upskilling programs</a:t>
            </a:r>
            <a:endParaRPr b="0" i="0" sz="765" u="none" cap="none" strike="noStrike">
              <a:solidFill>
                <a:schemeClr val="dk1"/>
              </a:solidFill>
              <a:latin typeface="Calibri"/>
              <a:ea typeface="Calibri"/>
              <a:cs typeface="Calibri"/>
              <a:sym typeface="Calibri"/>
            </a:endParaRPr>
          </a:p>
        </p:txBody>
      </p:sp>
      <p:pic>
        <p:nvPicPr>
          <p:cNvPr descr="preencoded.png" id="1616" name="Google Shape;1616;p30"/>
          <p:cNvPicPr preferRelativeResize="0"/>
          <p:nvPr/>
        </p:nvPicPr>
        <p:blipFill rotWithShape="1">
          <a:blip r:embed="rId7">
            <a:alphaModFix/>
          </a:blip>
          <a:srcRect b="0" l="0" r="0" t="0"/>
          <a:stretch/>
        </p:blipFill>
        <p:spPr>
          <a:xfrm>
            <a:off x="5029200" y="3113224"/>
            <a:ext cx="69652" cy="80004"/>
          </a:xfrm>
          <a:prstGeom prst="rect">
            <a:avLst/>
          </a:prstGeom>
          <a:noFill/>
          <a:ln>
            <a:noFill/>
          </a:ln>
        </p:spPr>
      </p:pic>
      <p:sp>
        <p:nvSpPr>
          <p:cNvPr id="1617" name="Google Shape;1617;p30"/>
          <p:cNvSpPr/>
          <p:nvPr/>
        </p:nvSpPr>
        <p:spPr>
          <a:xfrm>
            <a:off x="5156002" y="3080352"/>
            <a:ext cx="1377767"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Social safety net adaptations</a:t>
            </a:r>
            <a:endParaRPr b="0" i="0" sz="765" u="none" cap="none" strike="noStrike">
              <a:solidFill>
                <a:schemeClr val="dk1"/>
              </a:solidFill>
              <a:latin typeface="Calibri"/>
              <a:ea typeface="Calibri"/>
              <a:cs typeface="Calibri"/>
              <a:sym typeface="Calibri"/>
            </a:endParaRPr>
          </a:p>
        </p:txBody>
      </p:sp>
      <p:pic>
        <p:nvPicPr>
          <p:cNvPr descr="preencoded.png" id="1618" name="Google Shape;1618;p30"/>
          <p:cNvPicPr preferRelativeResize="0"/>
          <p:nvPr/>
        </p:nvPicPr>
        <p:blipFill rotWithShape="1">
          <a:blip r:embed="rId8">
            <a:alphaModFix/>
          </a:blip>
          <a:srcRect b="0" l="0" r="0" t="0"/>
          <a:stretch/>
        </p:blipFill>
        <p:spPr>
          <a:xfrm>
            <a:off x="5029200" y="3316123"/>
            <a:ext cx="69652" cy="80004"/>
          </a:xfrm>
          <a:prstGeom prst="rect">
            <a:avLst/>
          </a:prstGeom>
          <a:noFill/>
          <a:ln>
            <a:noFill/>
          </a:ln>
        </p:spPr>
      </p:pic>
      <p:sp>
        <p:nvSpPr>
          <p:cNvPr id="1619" name="Google Shape;1619;p30"/>
          <p:cNvSpPr/>
          <p:nvPr/>
        </p:nvSpPr>
        <p:spPr>
          <a:xfrm>
            <a:off x="5156002" y="3283251"/>
            <a:ext cx="152142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Human-AI collaboration models</a:t>
            </a:r>
            <a:endParaRPr b="0" i="0" sz="765" u="none" cap="none" strike="noStrike">
              <a:solidFill>
                <a:schemeClr val="dk1"/>
              </a:solidFill>
              <a:latin typeface="Calibri"/>
              <a:ea typeface="Calibri"/>
              <a:cs typeface="Calibri"/>
              <a:sym typeface="Calibri"/>
            </a:endParaRPr>
          </a:p>
        </p:txBody>
      </p:sp>
      <p:pic>
        <p:nvPicPr>
          <p:cNvPr descr="preencoded.png" id="1620" name="Google Shape;1620;p30"/>
          <p:cNvPicPr preferRelativeResize="0"/>
          <p:nvPr/>
        </p:nvPicPr>
        <p:blipFill rotWithShape="1">
          <a:blip r:embed="rId6">
            <a:alphaModFix/>
          </a:blip>
          <a:srcRect b="0" l="0" r="0" t="0"/>
          <a:stretch/>
        </p:blipFill>
        <p:spPr>
          <a:xfrm>
            <a:off x="5029200" y="3519022"/>
            <a:ext cx="69652" cy="80004"/>
          </a:xfrm>
          <a:prstGeom prst="rect">
            <a:avLst/>
          </a:prstGeom>
          <a:noFill/>
          <a:ln>
            <a:noFill/>
          </a:ln>
        </p:spPr>
      </p:pic>
      <p:sp>
        <p:nvSpPr>
          <p:cNvPr id="1621" name="Google Shape;1621;p30"/>
          <p:cNvSpPr/>
          <p:nvPr/>
        </p:nvSpPr>
        <p:spPr>
          <a:xfrm>
            <a:off x="5156002" y="3486150"/>
            <a:ext cx="148073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Economic inequality mitigation</a:t>
            </a:r>
            <a:endParaRPr b="0" i="0" sz="765" u="none" cap="none" strike="noStrike">
              <a:solidFill>
                <a:schemeClr val="dk1"/>
              </a:solidFill>
              <a:latin typeface="Calibri"/>
              <a:ea typeface="Calibri"/>
              <a:cs typeface="Calibri"/>
              <a:sym typeface="Calibri"/>
            </a:endParaRPr>
          </a:p>
        </p:txBody>
      </p:sp>
      <p:sp>
        <p:nvSpPr>
          <p:cNvPr id="1622" name="Google Shape;1622;p30"/>
          <p:cNvSpPr/>
          <p:nvPr/>
        </p:nvSpPr>
        <p:spPr>
          <a:xfrm>
            <a:off x="428625" y="4231974"/>
            <a:ext cx="8286750" cy="164018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23" name="Google Shape;1623;p30"/>
          <p:cNvPicPr preferRelativeResize="0"/>
          <p:nvPr/>
        </p:nvPicPr>
        <p:blipFill rotWithShape="1">
          <a:blip r:embed="rId10">
            <a:alphaModFix/>
          </a:blip>
          <a:srcRect b="0" l="0" r="0" t="0"/>
          <a:stretch/>
        </p:blipFill>
        <p:spPr>
          <a:xfrm>
            <a:off x="3153798" y="4503437"/>
            <a:ext cx="128588" cy="171450"/>
          </a:xfrm>
          <a:prstGeom prst="rect">
            <a:avLst/>
          </a:prstGeom>
          <a:noFill/>
          <a:ln>
            <a:noFill/>
          </a:ln>
        </p:spPr>
      </p:pic>
      <p:sp>
        <p:nvSpPr>
          <p:cNvPr id="1624" name="Google Shape;1624;p30"/>
          <p:cNvSpPr/>
          <p:nvPr/>
        </p:nvSpPr>
        <p:spPr>
          <a:xfrm>
            <a:off x="3339536" y="4460574"/>
            <a:ext cx="2722076" cy="2571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Policy Development Framework</a:t>
            </a:r>
            <a:endParaRPr b="0" i="0" sz="1350" u="none" cap="none" strike="noStrike">
              <a:solidFill>
                <a:schemeClr val="dk1"/>
              </a:solidFill>
              <a:latin typeface="Calibri"/>
              <a:ea typeface="Calibri"/>
              <a:cs typeface="Calibri"/>
              <a:sym typeface="Calibri"/>
            </a:endParaRPr>
          </a:p>
        </p:txBody>
      </p:sp>
      <p:sp>
        <p:nvSpPr>
          <p:cNvPr id="1625" name="Google Shape;1625;p30"/>
          <p:cNvSpPr/>
          <p:nvPr/>
        </p:nvSpPr>
        <p:spPr>
          <a:xfrm>
            <a:off x="714375" y="4832049"/>
            <a:ext cx="1843088" cy="811513"/>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0"/>
          <p:cNvSpPr/>
          <p:nvPr/>
        </p:nvSpPr>
        <p:spPr>
          <a:xfrm>
            <a:off x="1528763" y="4946349"/>
            <a:ext cx="214313" cy="214313"/>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0"/>
          <p:cNvSpPr/>
          <p:nvPr/>
        </p:nvSpPr>
        <p:spPr>
          <a:xfrm>
            <a:off x="1528763" y="4946349"/>
            <a:ext cx="285750"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1</a:t>
            </a:r>
            <a:endParaRPr b="0" i="0" sz="810" u="none" cap="none" strike="noStrike">
              <a:solidFill>
                <a:schemeClr val="dk1"/>
              </a:solidFill>
              <a:latin typeface="Calibri"/>
              <a:ea typeface="Calibri"/>
              <a:cs typeface="Calibri"/>
              <a:sym typeface="Calibri"/>
            </a:endParaRPr>
          </a:p>
        </p:txBody>
      </p:sp>
      <p:sp>
        <p:nvSpPr>
          <p:cNvPr id="1628" name="Google Shape;1628;p30"/>
          <p:cNvSpPr/>
          <p:nvPr/>
        </p:nvSpPr>
        <p:spPr>
          <a:xfrm>
            <a:off x="828675" y="5217812"/>
            <a:ext cx="1685925" cy="1542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Assessment</a:t>
            </a:r>
            <a:endParaRPr b="0" i="0" sz="810" u="none" cap="none" strike="noStrike">
              <a:solidFill>
                <a:schemeClr val="dk1"/>
              </a:solidFill>
              <a:latin typeface="Calibri"/>
              <a:ea typeface="Calibri"/>
              <a:cs typeface="Calibri"/>
              <a:sym typeface="Calibri"/>
            </a:endParaRPr>
          </a:p>
        </p:txBody>
      </p:sp>
      <p:sp>
        <p:nvSpPr>
          <p:cNvPr id="1629" name="Google Shape;1629;p30"/>
          <p:cNvSpPr/>
          <p:nvPr/>
        </p:nvSpPr>
        <p:spPr>
          <a:xfrm>
            <a:off x="828675" y="5400675"/>
            <a:ext cx="1685925" cy="1285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Evaluate AI impact and risks</a:t>
            </a:r>
            <a:endParaRPr b="0" i="0" sz="675" u="none" cap="none" strike="noStrike">
              <a:solidFill>
                <a:schemeClr val="dk1"/>
              </a:solidFill>
              <a:latin typeface="Calibri"/>
              <a:ea typeface="Calibri"/>
              <a:cs typeface="Calibri"/>
              <a:sym typeface="Calibri"/>
            </a:endParaRPr>
          </a:p>
        </p:txBody>
      </p:sp>
      <p:sp>
        <p:nvSpPr>
          <p:cNvPr id="1630" name="Google Shape;1630;p30"/>
          <p:cNvSpPr/>
          <p:nvPr/>
        </p:nvSpPr>
        <p:spPr>
          <a:xfrm>
            <a:off x="2671763" y="4832049"/>
            <a:ext cx="1843088" cy="811513"/>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a:off x="3486150" y="4946349"/>
            <a:ext cx="214313" cy="214313"/>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a:off x="3486150" y="4946349"/>
            <a:ext cx="285750"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2</a:t>
            </a:r>
            <a:endParaRPr b="0" i="0" sz="810" u="none" cap="none" strike="noStrike">
              <a:solidFill>
                <a:schemeClr val="dk1"/>
              </a:solidFill>
              <a:latin typeface="Calibri"/>
              <a:ea typeface="Calibri"/>
              <a:cs typeface="Calibri"/>
              <a:sym typeface="Calibri"/>
            </a:endParaRPr>
          </a:p>
        </p:txBody>
      </p:sp>
      <p:sp>
        <p:nvSpPr>
          <p:cNvPr id="1633" name="Google Shape;1633;p30"/>
          <p:cNvSpPr/>
          <p:nvPr/>
        </p:nvSpPr>
        <p:spPr>
          <a:xfrm>
            <a:off x="2786063" y="5217812"/>
            <a:ext cx="1685925" cy="1542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Stakeholder Engagement</a:t>
            </a:r>
            <a:endParaRPr b="0" i="0" sz="810" u="none" cap="none" strike="noStrike">
              <a:solidFill>
                <a:schemeClr val="dk1"/>
              </a:solidFill>
              <a:latin typeface="Calibri"/>
              <a:ea typeface="Calibri"/>
              <a:cs typeface="Calibri"/>
              <a:sym typeface="Calibri"/>
            </a:endParaRPr>
          </a:p>
        </p:txBody>
      </p:sp>
      <p:sp>
        <p:nvSpPr>
          <p:cNvPr id="1634" name="Google Shape;1634;p30"/>
          <p:cNvSpPr/>
          <p:nvPr/>
        </p:nvSpPr>
        <p:spPr>
          <a:xfrm>
            <a:off x="2786063" y="5400675"/>
            <a:ext cx="1685925" cy="1285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Consult industry and civil society</a:t>
            </a:r>
            <a:endParaRPr b="0" i="0" sz="675" u="none" cap="none" strike="noStrike">
              <a:solidFill>
                <a:schemeClr val="dk1"/>
              </a:solidFill>
              <a:latin typeface="Calibri"/>
              <a:ea typeface="Calibri"/>
              <a:cs typeface="Calibri"/>
              <a:sym typeface="Calibri"/>
            </a:endParaRPr>
          </a:p>
        </p:txBody>
      </p:sp>
      <p:sp>
        <p:nvSpPr>
          <p:cNvPr id="1635" name="Google Shape;1635;p30"/>
          <p:cNvSpPr/>
          <p:nvPr/>
        </p:nvSpPr>
        <p:spPr>
          <a:xfrm>
            <a:off x="4629150" y="4832049"/>
            <a:ext cx="1843088" cy="811513"/>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a:off x="5443538" y="4946349"/>
            <a:ext cx="214313" cy="214313"/>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a:off x="5443538" y="4946349"/>
            <a:ext cx="285750"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3</a:t>
            </a:r>
            <a:endParaRPr b="0" i="0" sz="810" u="none" cap="none" strike="noStrike">
              <a:solidFill>
                <a:schemeClr val="dk1"/>
              </a:solidFill>
              <a:latin typeface="Calibri"/>
              <a:ea typeface="Calibri"/>
              <a:cs typeface="Calibri"/>
              <a:sym typeface="Calibri"/>
            </a:endParaRPr>
          </a:p>
        </p:txBody>
      </p:sp>
      <p:sp>
        <p:nvSpPr>
          <p:cNvPr id="1638" name="Google Shape;1638;p30"/>
          <p:cNvSpPr/>
          <p:nvPr/>
        </p:nvSpPr>
        <p:spPr>
          <a:xfrm>
            <a:off x="4743450" y="5217812"/>
            <a:ext cx="1685925" cy="1542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Policy Design</a:t>
            </a:r>
            <a:endParaRPr b="0" i="0" sz="810" u="none" cap="none" strike="noStrike">
              <a:solidFill>
                <a:schemeClr val="dk1"/>
              </a:solidFill>
              <a:latin typeface="Calibri"/>
              <a:ea typeface="Calibri"/>
              <a:cs typeface="Calibri"/>
              <a:sym typeface="Calibri"/>
            </a:endParaRPr>
          </a:p>
        </p:txBody>
      </p:sp>
      <p:sp>
        <p:nvSpPr>
          <p:cNvPr id="1639" name="Google Shape;1639;p30"/>
          <p:cNvSpPr/>
          <p:nvPr/>
        </p:nvSpPr>
        <p:spPr>
          <a:xfrm>
            <a:off x="4743450" y="5400675"/>
            <a:ext cx="1685925" cy="1285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Develop balanced regulations</a:t>
            </a:r>
            <a:endParaRPr b="0" i="0" sz="675" u="none" cap="none" strike="noStrike">
              <a:solidFill>
                <a:schemeClr val="dk1"/>
              </a:solidFill>
              <a:latin typeface="Calibri"/>
              <a:ea typeface="Calibri"/>
              <a:cs typeface="Calibri"/>
              <a:sym typeface="Calibri"/>
            </a:endParaRPr>
          </a:p>
        </p:txBody>
      </p:sp>
      <p:sp>
        <p:nvSpPr>
          <p:cNvPr id="1640" name="Google Shape;1640;p30"/>
          <p:cNvSpPr/>
          <p:nvPr/>
        </p:nvSpPr>
        <p:spPr>
          <a:xfrm>
            <a:off x="6586538" y="4832049"/>
            <a:ext cx="1843088" cy="811513"/>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a:off x="7400925" y="4946349"/>
            <a:ext cx="214313" cy="214313"/>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a:off x="7400925" y="4946349"/>
            <a:ext cx="285750"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4</a:t>
            </a:r>
            <a:endParaRPr b="0" i="0" sz="810" u="none" cap="none" strike="noStrike">
              <a:solidFill>
                <a:schemeClr val="dk1"/>
              </a:solidFill>
              <a:latin typeface="Calibri"/>
              <a:ea typeface="Calibri"/>
              <a:cs typeface="Calibri"/>
              <a:sym typeface="Calibri"/>
            </a:endParaRPr>
          </a:p>
        </p:txBody>
      </p:sp>
      <p:sp>
        <p:nvSpPr>
          <p:cNvPr id="1643" name="Google Shape;1643;p30"/>
          <p:cNvSpPr/>
          <p:nvPr/>
        </p:nvSpPr>
        <p:spPr>
          <a:xfrm>
            <a:off x="6700838" y="5217812"/>
            <a:ext cx="1685925" cy="1542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Implementation</a:t>
            </a:r>
            <a:endParaRPr b="0" i="0" sz="810" u="none" cap="none" strike="noStrike">
              <a:solidFill>
                <a:schemeClr val="dk1"/>
              </a:solidFill>
              <a:latin typeface="Calibri"/>
              <a:ea typeface="Calibri"/>
              <a:cs typeface="Calibri"/>
              <a:sym typeface="Calibri"/>
            </a:endParaRPr>
          </a:p>
        </p:txBody>
      </p:sp>
      <p:sp>
        <p:nvSpPr>
          <p:cNvPr id="1644" name="Google Shape;1644;p30"/>
          <p:cNvSpPr/>
          <p:nvPr/>
        </p:nvSpPr>
        <p:spPr>
          <a:xfrm>
            <a:off x="6700838" y="5400675"/>
            <a:ext cx="1685925" cy="1285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675"/>
              <a:buFont typeface="Noto Sans"/>
              <a:buNone/>
            </a:pPr>
            <a:r>
              <a:rPr b="0" i="0" lang="en-US" sz="675" u="none" cap="none" strike="noStrike">
                <a:solidFill>
                  <a:srgbClr val="4A5568"/>
                </a:solidFill>
                <a:latin typeface="Noto Sans"/>
                <a:ea typeface="Noto Sans"/>
                <a:cs typeface="Noto Sans"/>
                <a:sym typeface="Noto Sans"/>
              </a:rPr>
              <a:t>Deploy and monitor effectiveness</a:t>
            </a:r>
            <a:endParaRPr b="0" i="0" sz="675" u="none" cap="none" strike="noStrike">
              <a:solidFill>
                <a:schemeClr val="dk1"/>
              </a:solidFill>
              <a:latin typeface="Calibri"/>
              <a:ea typeface="Calibri"/>
              <a:cs typeface="Calibri"/>
              <a:sym typeface="Calibri"/>
            </a:endParaRPr>
          </a:p>
        </p:txBody>
      </p:sp>
      <p:pic>
        <p:nvPicPr>
          <p:cNvPr descr="preencoded.png" id="1645" name="Google Shape;1645;p30"/>
          <p:cNvPicPr preferRelativeResize="0"/>
          <p:nvPr/>
        </p:nvPicPr>
        <p:blipFill rotWithShape="1">
          <a:blip r:embed="rId11">
            <a:alphaModFix/>
          </a:blip>
          <a:srcRect b="0" l="0" r="0" t="0"/>
          <a:stretch/>
        </p:blipFill>
        <p:spPr>
          <a:xfrm>
            <a:off x="2586038" y="5180642"/>
            <a:ext cx="100013" cy="114300"/>
          </a:xfrm>
          <a:prstGeom prst="rect">
            <a:avLst/>
          </a:prstGeom>
          <a:noFill/>
          <a:ln>
            <a:noFill/>
          </a:ln>
        </p:spPr>
      </p:pic>
      <p:pic>
        <p:nvPicPr>
          <p:cNvPr descr="preencoded.png" id="1646" name="Google Shape;1646;p30"/>
          <p:cNvPicPr preferRelativeResize="0"/>
          <p:nvPr/>
        </p:nvPicPr>
        <p:blipFill rotWithShape="1">
          <a:blip r:embed="rId11">
            <a:alphaModFix/>
          </a:blip>
          <a:srcRect b="0" l="0" r="0" t="0"/>
          <a:stretch/>
        </p:blipFill>
        <p:spPr>
          <a:xfrm>
            <a:off x="4543425" y="5180642"/>
            <a:ext cx="100013" cy="114300"/>
          </a:xfrm>
          <a:prstGeom prst="rect">
            <a:avLst/>
          </a:prstGeom>
          <a:noFill/>
          <a:ln>
            <a:noFill/>
          </a:ln>
        </p:spPr>
      </p:pic>
      <p:pic>
        <p:nvPicPr>
          <p:cNvPr descr="preencoded.png" id="1647" name="Google Shape;1647;p30"/>
          <p:cNvPicPr preferRelativeResize="0"/>
          <p:nvPr/>
        </p:nvPicPr>
        <p:blipFill rotWithShape="1">
          <a:blip r:embed="rId11">
            <a:alphaModFix/>
          </a:blip>
          <a:srcRect b="0" l="0" r="0" t="0"/>
          <a:stretch/>
        </p:blipFill>
        <p:spPr>
          <a:xfrm>
            <a:off x="6500813" y="5180642"/>
            <a:ext cx="100013" cy="114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descr="preencoded.png" id="1653" name="Google Shape;1653;p31"/>
          <p:cNvPicPr preferRelativeResize="0"/>
          <p:nvPr/>
        </p:nvPicPr>
        <p:blipFill rotWithShape="1">
          <a:blip r:embed="rId3">
            <a:alphaModFix/>
          </a:blip>
          <a:srcRect b="0" l="0" r="0" t="0"/>
          <a:stretch/>
        </p:blipFill>
        <p:spPr>
          <a:xfrm>
            <a:off x="0" y="0"/>
            <a:ext cx="9144000" cy="9141126"/>
          </a:xfrm>
          <a:prstGeom prst="rect">
            <a:avLst/>
          </a:prstGeom>
          <a:noFill/>
          <a:ln>
            <a:noFill/>
          </a:ln>
        </p:spPr>
      </p:pic>
      <p:sp>
        <p:nvSpPr>
          <p:cNvPr id="1654" name="Google Shape;1654;p31"/>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Future Directions and Recommendations</a:t>
            </a:r>
            <a:endParaRPr b="0" i="0" sz="2250" u="none" cap="none" strike="noStrike">
              <a:solidFill>
                <a:schemeClr val="dk1"/>
              </a:solidFill>
              <a:latin typeface="Calibri"/>
              <a:ea typeface="Calibri"/>
              <a:cs typeface="Calibri"/>
              <a:sym typeface="Calibri"/>
            </a:endParaRPr>
          </a:p>
        </p:txBody>
      </p:sp>
      <p:sp>
        <p:nvSpPr>
          <p:cNvPr id="1655" name="Google Shape;1655;p31"/>
          <p:cNvSpPr/>
          <p:nvPr/>
        </p:nvSpPr>
        <p:spPr>
          <a:xfrm>
            <a:off x="428625" y="1085850"/>
            <a:ext cx="4029075" cy="251172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56" name="Google Shape;1656;p31"/>
          <p:cNvPicPr preferRelativeResize="0"/>
          <p:nvPr/>
        </p:nvPicPr>
        <p:blipFill rotWithShape="1">
          <a:blip r:embed="rId4">
            <a:alphaModFix/>
          </a:blip>
          <a:srcRect b="0" l="0" r="0" t="0"/>
          <a:stretch/>
        </p:blipFill>
        <p:spPr>
          <a:xfrm>
            <a:off x="657225" y="1314450"/>
            <a:ext cx="357188" cy="228600"/>
          </a:xfrm>
          <a:prstGeom prst="rect">
            <a:avLst/>
          </a:prstGeom>
          <a:noFill/>
          <a:ln>
            <a:noFill/>
          </a:ln>
        </p:spPr>
      </p:pic>
      <p:sp>
        <p:nvSpPr>
          <p:cNvPr id="1657" name="Google Shape;1657;p31"/>
          <p:cNvSpPr/>
          <p:nvPr/>
        </p:nvSpPr>
        <p:spPr>
          <a:xfrm>
            <a:off x="1128713" y="1321594"/>
            <a:ext cx="249774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Advanced Architectural Innovation</a:t>
            </a:r>
            <a:endParaRPr b="0" i="0" sz="1125" u="none" cap="none" strike="noStrike">
              <a:solidFill>
                <a:schemeClr val="dk1"/>
              </a:solidFill>
              <a:latin typeface="Calibri"/>
              <a:ea typeface="Calibri"/>
              <a:cs typeface="Calibri"/>
              <a:sym typeface="Calibri"/>
            </a:endParaRPr>
          </a:p>
        </p:txBody>
      </p:sp>
      <p:sp>
        <p:nvSpPr>
          <p:cNvPr id="1658" name="Google Shape;1658;p31"/>
          <p:cNvSpPr/>
          <p:nvPr/>
        </p:nvSpPr>
        <p:spPr>
          <a:xfrm>
            <a:off x="657225" y="1657350"/>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Develop more sophisticated and flexible architectural designs, particularly hybrid models that seamlessly integrate diverse capabilities.</a:t>
            </a:r>
            <a:endParaRPr b="0" i="0" sz="900" u="none" cap="none" strike="noStrike">
              <a:solidFill>
                <a:schemeClr val="dk1"/>
              </a:solidFill>
              <a:latin typeface="Calibri"/>
              <a:ea typeface="Calibri"/>
              <a:cs typeface="Calibri"/>
              <a:sym typeface="Calibri"/>
            </a:endParaRPr>
          </a:p>
        </p:txBody>
      </p:sp>
      <p:sp>
        <p:nvSpPr>
          <p:cNvPr id="1659" name="Google Shape;1659;p31"/>
          <p:cNvSpPr/>
          <p:nvPr/>
        </p:nvSpPr>
        <p:spPr>
          <a:xfrm>
            <a:off x="657225" y="2320240"/>
            <a:ext cx="3571875" cy="1048736"/>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1"/>
          <p:cNvSpPr/>
          <p:nvPr/>
        </p:nvSpPr>
        <p:spPr>
          <a:xfrm>
            <a:off x="771525" y="2434540"/>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Priorities:</a:t>
            </a:r>
            <a:endParaRPr b="0" i="0" sz="810" u="none" cap="none" strike="noStrike">
              <a:solidFill>
                <a:schemeClr val="dk1"/>
              </a:solidFill>
              <a:latin typeface="Calibri"/>
              <a:ea typeface="Calibri"/>
              <a:cs typeface="Calibri"/>
              <a:sym typeface="Calibri"/>
            </a:endParaRPr>
          </a:p>
        </p:txBody>
      </p:sp>
      <p:pic>
        <p:nvPicPr>
          <p:cNvPr descr="preencoded.png" id="1661" name="Google Shape;1661;p31"/>
          <p:cNvPicPr preferRelativeResize="0"/>
          <p:nvPr/>
        </p:nvPicPr>
        <p:blipFill rotWithShape="1">
          <a:blip r:embed="rId5">
            <a:alphaModFix/>
          </a:blip>
          <a:srcRect b="0" l="0" r="0" t="0"/>
          <a:stretch/>
        </p:blipFill>
        <p:spPr>
          <a:xfrm>
            <a:off x="771525" y="2707425"/>
            <a:ext cx="69652" cy="80004"/>
          </a:xfrm>
          <a:prstGeom prst="rect">
            <a:avLst/>
          </a:prstGeom>
          <a:noFill/>
          <a:ln>
            <a:noFill/>
          </a:ln>
        </p:spPr>
      </p:pic>
      <p:sp>
        <p:nvSpPr>
          <p:cNvPr id="1662" name="Google Shape;1662;p31"/>
          <p:cNvSpPr/>
          <p:nvPr/>
        </p:nvSpPr>
        <p:spPr>
          <a:xfrm>
            <a:off x="898327" y="2674553"/>
            <a:ext cx="1493853"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Novel multi-agent coordination</a:t>
            </a:r>
            <a:endParaRPr b="0" i="0" sz="765" u="none" cap="none" strike="noStrike">
              <a:solidFill>
                <a:schemeClr val="dk1"/>
              </a:solidFill>
              <a:latin typeface="Calibri"/>
              <a:ea typeface="Calibri"/>
              <a:cs typeface="Calibri"/>
              <a:sym typeface="Calibri"/>
            </a:endParaRPr>
          </a:p>
        </p:txBody>
      </p:sp>
      <p:pic>
        <p:nvPicPr>
          <p:cNvPr descr="preencoded.png" id="1663" name="Google Shape;1663;p31"/>
          <p:cNvPicPr preferRelativeResize="0"/>
          <p:nvPr/>
        </p:nvPicPr>
        <p:blipFill rotWithShape="1">
          <a:blip r:embed="rId6">
            <a:alphaModFix/>
          </a:blip>
          <a:srcRect b="0" l="0" r="0" t="0"/>
          <a:stretch/>
        </p:blipFill>
        <p:spPr>
          <a:xfrm>
            <a:off x="771525" y="2910325"/>
            <a:ext cx="69652" cy="80004"/>
          </a:xfrm>
          <a:prstGeom prst="rect">
            <a:avLst/>
          </a:prstGeom>
          <a:noFill/>
          <a:ln>
            <a:noFill/>
          </a:ln>
        </p:spPr>
      </p:pic>
      <p:sp>
        <p:nvSpPr>
          <p:cNvPr id="1664" name="Google Shape;1664;p31"/>
          <p:cNvSpPr/>
          <p:nvPr/>
        </p:nvSpPr>
        <p:spPr>
          <a:xfrm>
            <a:off x="898327" y="2877452"/>
            <a:ext cx="156077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Hierarchical control mechanisms</a:t>
            </a:r>
            <a:endParaRPr b="0" i="0" sz="765" u="none" cap="none" strike="noStrike">
              <a:solidFill>
                <a:schemeClr val="dk1"/>
              </a:solidFill>
              <a:latin typeface="Calibri"/>
              <a:ea typeface="Calibri"/>
              <a:cs typeface="Calibri"/>
              <a:sym typeface="Calibri"/>
            </a:endParaRPr>
          </a:p>
        </p:txBody>
      </p:sp>
      <p:pic>
        <p:nvPicPr>
          <p:cNvPr descr="preencoded.png" id="1665" name="Google Shape;1665;p31"/>
          <p:cNvPicPr preferRelativeResize="0"/>
          <p:nvPr/>
        </p:nvPicPr>
        <p:blipFill rotWithShape="1">
          <a:blip r:embed="rId7">
            <a:alphaModFix/>
          </a:blip>
          <a:srcRect b="0" l="0" r="0" t="0"/>
          <a:stretch/>
        </p:blipFill>
        <p:spPr>
          <a:xfrm>
            <a:off x="771525" y="3113224"/>
            <a:ext cx="69652" cy="80004"/>
          </a:xfrm>
          <a:prstGeom prst="rect">
            <a:avLst/>
          </a:prstGeom>
          <a:noFill/>
          <a:ln>
            <a:noFill/>
          </a:ln>
        </p:spPr>
      </p:pic>
      <p:sp>
        <p:nvSpPr>
          <p:cNvPr id="1666" name="Google Shape;1666;p31"/>
          <p:cNvSpPr/>
          <p:nvPr/>
        </p:nvSpPr>
        <p:spPr>
          <a:xfrm>
            <a:off x="898327" y="3080352"/>
            <a:ext cx="156534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Dynamic architecture adaptation</a:t>
            </a:r>
            <a:endParaRPr b="0" i="0" sz="765" u="none" cap="none" strike="noStrike">
              <a:solidFill>
                <a:schemeClr val="dk1"/>
              </a:solidFill>
              <a:latin typeface="Calibri"/>
              <a:ea typeface="Calibri"/>
              <a:cs typeface="Calibri"/>
              <a:sym typeface="Calibri"/>
            </a:endParaRPr>
          </a:p>
        </p:txBody>
      </p:sp>
      <p:sp>
        <p:nvSpPr>
          <p:cNvPr id="1667" name="Google Shape;1667;p31"/>
          <p:cNvSpPr/>
          <p:nvPr/>
        </p:nvSpPr>
        <p:spPr>
          <a:xfrm>
            <a:off x="4686300" y="1085850"/>
            <a:ext cx="4029075" cy="251172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68" name="Google Shape;1668;p31"/>
          <p:cNvPicPr preferRelativeResize="0"/>
          <p:nvPr/>
        </p:nvPicPr>
        <p:blipFill rotWithShape="1">
          <a:blip r:embed="rId8">
            <a:alphaModFix/>
          </a:blip>
          <a:srcRect b="0" l="0" r="0" t="0"/>
          <a:stretch/>
        </p:blipFill>
        <p:spPr>
          <a:xfrm>
            <a:off x="4914900" y="1314450"/>
            <a:ext cx="357188" cy="228600"/>
          </a:xfrm>
          <a:prstGeom prst="rect">
            <a:avLst/>
          </a:prstGeom>
          <a:noFill/>
          <a:ln>
            <a:noFill/>
          </a:ln>
        </p:spPr>
      </p:pic>
      <p:sp>
        <p:nvSpPr>
          <p:cNvPr id="1669" name="Google Shape;1669;p31"/>
          <p:cNvSpPr/>
          <p:nvPr/>
        </p:nvSpPr>
        <p:spPr>
          <a:xfrm>
            <a:off x="5386388" y="1321594"/>
            <a:ext cx="234415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Enhanced Real-time Adaptability</a:t>
            </a:r>
            <a:endParaRPr b="0" i="0" sz="1125" u="none" cap="none" strike="noStrike">
              <a:solidFill>
                <a:schemeClr val="dk1"/>
              </a:solidFill>
              <a:latin typeface="Calibri"/>
              <a:ea typeface="Calibri"/>
              <a:cs typeface="Calibri"/>
              <a:sym typeface="Calibri"/>
            </a:endParaRPr>
          </a:p>
        </p:txBody>
      </p:sp>
      <p:sp>
        <p:nvSpPr>
          <p:cNvPr id="1670" name="Google Shape;1670;p31"/>
          <p:cNvSpPr/>
          <p:nvPr/>
        </p:nvSpPr>
        <p:spPr>
          <a:xfrm>
            <a:off x="4914900" y="1657350"/>
            <a:ext cx="3643313" cy="3657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Improve real-time adaptability to enable instantaneous responses to dynamic changes and unforeseen events.</a:t>
            </a:r>
            <a:endParaRPr b="0" i="0" sz="900" u="none" cap="none" strike="noStrike">
              <a:solidFill>
                <a:schemeClr val="dk1"/>
              </a:solidFill>
              <a:latin typeface="Calibri"/>
              <a:ea typeface="Calibri"/>
              <a:cs typeface="Calibri"/>
              <a:sym typeface="Calibri"/>
            </a:endParaRPr>
          </a:p>
        </p:txBody>
      </p:sp>
      <p:sp>
        <p:nvSpPr>
          <p:cNvPr id="1671" name="Google Shape;1671;p31"/>
          <p:cNvSpPr/>
          <p:nvPr/>
        </p:nvSpPr>
        <p:spPr>
          <a:xfrm>
            <a:off x="4914900" y="2137377"/>
            <a:ext cx="3571875" cy="1048736"/>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1"/>
          <p:cNvSpPr/>
          <p:nvPr/>
        </p:nvSpPr>
        <p:spPr>
          <a:xfrm>
            <a:off x="5029200" y="2251677"/>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Priorities:</a:t>
            </a:r>
            <a:endParaRPr b="0" i="0" sz="810" u="none" cap="none" strike="noStrike">
              <a:solidFill>
                <a:schemeClr val="dk1"/>
              </a:solidFill>
              <a:latin typeface="Calibri"/>
              <a:ea typeface="Calibri"/>
              <a:cs typeface="Calibri"/>
              <a:sym typeface="Calibri"/>
            </a:endParaRPr>
          </a:p>
        </p:txBody>
      </p:sp>
      <p:pic>
        <p:nvPicPr>
          <p:cNvPr descr="preencoded.png" id="1673" name="Google Shape;1673;p31"/>
          <p:cNvPicPr preferRelativeResize="0"/>
          <p:nvPr/>
        </p:nvPicPr>
        <p:blipFill rotWithShape="1">
          <a:blip r:embed="rId6">
            <a:alphaModFix/>
          </a:blip>
          <a:srcRect b="0" l="0" r="0" t="0"/>
          <a:stretch/>
        </p:blipFill>
        <p:spPr>
          <a:xfrm>
            <a:off x="5029200" y="2524562"/>
            <a:ext cx="69652" cy="80004"/>
          </a:xfrm>
          <a:prstGeom prst="rect">
            <a:avLst/>
          </a:prstGeom>
          <a:noFill/>
          <a:ln>
            <a:noFill/>
          </a:ln>
        </p:spPr>
      </p:pic>
      <p:sp>
        <p:nvSpPr>
          <p:cNvPr id="1674" name="Google Shape;1674;p31"/>
          <p:cNvSpPr/>
          <p:nvPr/>
        </p:nvSpPr>
        <p:spPr>
          <a:xfrm>
            <a:off x="5156002" y="2491690"/>
            <a:ext cx="113365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Low-latency processing</a:t>
            </a:r>
            <a:endParaRPr b="0" i="0" sz="765" u="none" cap="none" strike="noStrike">
              <a:solidFill>
                <a:schemeClr val="dk1"/>
              </a:solidFill>
              <a:latin typeface="Calibri"/>
              <a:ea typeface="Calibri"/>
              <a:cs typeface="Calibri"/>
              <a:sym typeface="Calibri"/>
            </a:endParaRPr>
          </a:p>
        </p:txBody>
      </p:sp>
      <p:pic>
        <p:nvPicPr>
          <p:cNvPr descr="preencoded.png" id="1675" name="Google Shape;1675;p31"/>
          <p:cNvPicPr preferRelativeResize="0"/>
          <p:nvPr/>
        </p:nvPicPr>
        <p:blipFill rotWithShape="1">
          <a:blip r:embed="rId7">
            <a:alphaModFix/>
          </a:blip>
          <a:srcRect b="0" l="0" r="0" t="0"/>
          <a:stretch/>
        </p:blipFill>
        <p:spPr>
          <a:xfrm>
            <a:off x="5029200" y="2727461"/>
            <a:ext cx="69652" cy="80004"/>
          </a:xfrm>
          <a:prstGeom prst="rect">
            <a:avLst/>
          </a:prstGeom>
          <a:noFill/>
          <a:ln>
            <a:noFill/>
          </a:ln>
        </p:spPr>
      </p:pic>
      <p:sp>
        <p:nvSpPr>
          <p:cNvPr id="1676" name="Google Shape;1676;p31"/>
          <p:cNvSpPr/>
          <p:nvPr/>
        </p:nvSpPr>
        <p:spPr>
          <a:xfrm>
            <a:off x="5156002" y="2694589"/>
            <a:ext cx="97813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Predictive modeling</a:t>
            </a:r>
            <a:endParaRPr b="0" i="0" sz="765" u="none" cap="none" strike="noStrike">
              <a:solidFill>
                <a:schemeClr val="dk1"/>
              </a:solidFill>
              <a:latin typeface="Calibri"/>
              <a:ea typeface="Calibri"/>
              <a:cs typeface="Calibri"/>
              <a:sym typeface="Calibri"/>
            </a:endParaRPr>
          </a:p>
        </p:txBody>
      </p:sp>
      <p:pic>
        <p:nvPicPr>
          <p:cNvPr descr="preencoded.png" id="1677" name="Google Shape;1677;p31"/>
          <p:cNvPicPr preferRelativeResize="0"/>
          <p:nvPr/>
        </p:nvPicPr>
        <p:blipFill rotWithShape="1">
          <a:blip r:embed="rId9">
            <a:alphaModFix/>
          </a:blip>
          <a:srcRect b="0" l="0" r="0" t="0"/>
          <a:stretch/>
        </p:blipFill>
        <p:spPr>
          <a:xfrm>
            <a:off x="5029200" y="2930361"/>
            <a:ext cx="69652" cy="80004"/>
          </a:xfrm>
          <a:prstGeom prst="rect">
            <a:avLst/>
          </a:prstGeom>
          <a:noFill/>
          <a:ln>
            <a:noFill/>
          </a:ln>
        </p:spPr>
      </p:pic>
      <p:sp>
        <p:nvSpPr>
          <p:cNvPr id="1678" name="Google Shape;1678;p31"/>
          <p:cNvSpPr/>
          <p:nvPr/>
        </p:nvSpPr>
        <p:spPr>
          <a:xfrm>
            <a:off x="5156002" y="2897488"/>
            <a:ext cx="142051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Adaptive control mechanisms</a:t>
            </a:r>
            <a:endParaRPr b="0" i="0" sz="765" u="none" cap="none" strike="noStrike">
              <a:solidFill>
                <a:schemeClr val="dk1"/>
              </a:solidFill>
              <a:latin typeface="Calibri"/>
              <a:ea typeface="Calibri"/>
              <a:cs typeface="Calibri"/>
              <a:sym typeface="Calibri"/>
            </a:endParaRPr>
          </a:p>
        </p:txBody>
      </p:sp>
      <p:sp>
        <p:nvSpPr>
          <p:cNvPr id="1679" name="Google Shape;1679;p31"/>
          <p:cNvSpPr/>
          <p:nvPr/>
        </p:nvSpPr>
        <p:spPr>
          <a:xfrm>
            <a:off x="428625" y="3826176"/>
            <a:ext cx="4029075" cy="23288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80" name="Google Shape;1680;p31"/>
          <p:cNvPicPr preferRelativeResize="0"/>
          <p:nvPr/>
        </p:nvPicPr>
        <p:blipFill rotWithShape="1">
          <a:blip r:embed="rId10">
            <a:alphaModFix/>
          </a:blip>
          <a:srcRect b="0" l="0" r="0" t="0"/>
          <a:stretch/>
        </p:blipFill>
        <p:spPr>
          <a:xfrm>
            <a:off x="657225" y="4054776"/>
            <a:ext cx="357188" cy="228600"/>
          </a:xfrm>
          <a:prstGeom prst="rect">
            <a:avLst/>
          </a:prstGeom>
          <a:noFill/>
          <a:ln>
            <a:noFill/>
          </a:ln>
        </p:spPr>
      </p:pic>
      <p:sp>
        <p:nvSpPr>
          <p:cNvPr id="1681" name="Google Shape;1681;p31"/>
          <p:cNvSpPr/>
          <p:nvPr/>
        </p:nvSpPr>
        <p:spPr>
          <a:xfrm>
            <a:off x="1128713" y="4061920"/>
            <a:ext cx="2581182"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Ethical and Explainable Frameworks</a:t>
            </a:r>
            <a:endParaRPr b="0" i="0" sz="1125" u="none" cap="none" strike="noStrike">
              <a:solidFill>
                <a:schemeClr val="dk1"/>
              </a:solidFill>
              <a:latin typeface="Calibri"/>
              <a:ea typeface="Calibri"/>
              <a:cs typeface="Calibri"/>
              <a:sym typeface="Calibri"/>
            </a:endParaRPr>
          </a:p>
        </p:txBody>
      </p:sp>
      <p:sp>
        <p:nvSpPr>
          <p:cNvPr id="1682" name="Google Shape;1682;p31"/>
          <p:cNvSpPr/>
          <p:nvPr/>
        </p:nvSpPr>
        <p:spPr>
          <a:xfrm>
            <a:off x="657225" y="4397676"/>
            <a:ext cx="3643313" cy="3657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Create methods for ensuring fairness, mitigating bias, and providing transparent explanations for AI decisions.</a:t>
            </a:r>
            <a:endParaRPr b="0" i="0" sz="900" u="none" cap="none" strike="noStrike">
              <a:solidFill>
                <a:schemeClr val="dk1"/>
              </a:solidFill>
              <a:latin typeface="Calibri"/>
              <a:ea typeface="Calibri"/>
              <a:cs typeface="Calibri"/>
              <a:sym typeface="Calibri"/>
            </a:endParaRPr>
          </a:p>
        </p:txBody>
      </p:sp>
      <p:sp>
        <p:nvSpPr>
          <p:cNvPr id="1683" name="Google Shape;1683;p31"/>
          <p:cNvSpPr/>
          <p:nvPr/>
        </p:nvSpPr>
        <p:spPr>
          <a:xfrm>
            <a:off x="657225" y="4877702"/>
            <a:ext cx="3571875" cy="1048736"/>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1"/>
          <p:cNvSpPr/>
          <p:nvPr/>
        </p:nvSpPr>
        <p:spPr>
          <a:xfrm>
            <a:off x="771525" y="4992002"/>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Priorities:</a:t>
            </a:r>
            <a:endParaRPr b="0" i="0" sz="810" u="none" cap="none" strike="noStrike">
              <a:solidFill>
                <a:schemeClr val="dk1"/>
              </a:solidFill>
              <a:latin typeface="Calibri"/>
              <a:ea typeface="Calibri"/>
              <a:cs typeface="Calibri"/>
              <a:sym typeface="Calibri"/>
            </a:endParaRPr>
          </a:p>
        </p:txBody>
      </p:sp>
      <p:pic>
        <p:nvPicPr>
          <p:cNvPr descr="preencoded.png" id="1685" name="Google Shape;1685;p31"/>
          <p:cNvPicPr preferRelativeResize="0"/>
          <p:nvPr/>
        </p:nvPicPr>
        <p:blipFill rotWithShape="1">
          <a:blip r:embed="rId5">
            <a:alphaModFix/>
          </a:blip>
          <a:srcRect b="0" l="0" r="0" t="0"/>
          <a:stretch/>
        </p:blipFill>
        <p:spPr>
          <a:xfrm>
            <a:off x="771525" y="5264888"/>
            <a:ext cx="69652" cy="80004"/>
          </a:xfrm>
          <a:prstGeom prst="rect">
            <a:avLst/>
          </a:prstGeom>
          <a:noFill/>
          <a:ln>
            <a:noFill/>
          </a:ln>
        </p:spPr>
      </p:pic>
      <p:sp>
        <p:nvSpPr>
          <p:cNvPr id="1686" name="Google Shape;1686;p31"/>
          <p:cNvSpPr/>
          <p:nvPr/>
        </p:nvSpPr>
        <p:spPr>
          <a:xfrm>
            <a:off x="898327" y="5232016"/>
            <a:ext cx="140983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Bias detection and mitigation</a:t>
            </a:r>
            <a:endParaRPr b="0" i="0" sz="765" u="none" cap="none" strike="noStrike">
              <a:solidFill>
                <a:schemeClr val="dk1"/>
              </a:solidFill>
              <a:latin typeface="Calibri"/>
              <a:ea typeface="Calibri"/>
              <a:cs typeface="Calibri"/>
              <a:sym typeface="Calibri"/>
            </a:endParaRPr>
          </a:p>
        </p:txBody>
      </p:sp>
      <p:pic>
        <p:nvPicPr>
          <p:cNvPr descr="preencoded.png" id="1687" name="Google Shape;1687;p31"/>
          <p:cNvPicPr preferRelativeResize="0"/>
          <p:nvPr/>
        </p:nvPicPr>
        <p:blipFill rotWithShape="1">
          <a:blip r:embed="rId6">
            <a:alphaModFix/>
          </a:blip>
          <a:srcRect b="0" l="0" r="0" t="0"/>
          <a:stretch/>
        </p:blipFill>
        <p:spPr>
          <a:xfrm>
            <a:off x="771525" y="5467787"/>
            <a:ext cx="69652" cy="80004"/>
          </a:xfrm>
          <a:prstGeom prst="rect">
            <a:avLst/>
          </a:prstGeom>
          <a:noFill/>
          <a:ln>
            <a:noFill/>
          </a:ln>
        </p:spPr>
      </p:pic>
      <p:sp>
        <p:nvSpPr>
          <p:cNvPr id="1688" name="Google Shape;1688;p31"/>
          <p:cNvSpPr/>
          <p:nvPr/>
        </p:nvSpPr>
        <p:spPr>
          <a:xfrm>
            <a:off x="898327" y="5434915"/>
            <a:ext cx="114657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Explainable AI methods</a:t>
            </a:r>
            <a:endParaRPr b="0" i="0" sz="765" u="none" cap="none" strike="noStrike">
              <a:solidFill>
                <a:schemeClr val="dk1"/>
              </a:solidFill>
              <a:latin typeface="Calibri"/>
              <a:ea typeface="Calibri"/>
              <a:cs typeface="Calibri"/>
              <a:sym typeface="Calibri"/>
            </a:endParaRPr>
          </a:p>
        </p:txBody>
      </p:sp>
      <p:pic>
        <p:nvPicPr>
          <p:cNvPr descr="preencoded.png" id="1689" name="Google Shape;1689;p31"/>
          <p:cNvPicPr preferRelativeResize="0"/>
          <p:nvPr/>
        </p:nvPicPr>
        <p:blipFill rotWithShape="1">
          <a:blip r:embed="rId7">
            <a:alphaModFix/>
          </a:blip>
          <a:srcRect b="0" l="0" r="0" t="0"/>
          <a:stretch/>
        </p:blipFill>
        <p:spPr>
          <a:xfrm>
            <a:off x="771525" y="5670686"/>
            <a:ext cx="69652" cy="80004"/>
          </a:xfrm>
          <a:prstGeom prst="rect">
            <a:avLst/>
          </a:prstGeom>
          <a:noFill/>
          <a:ln>
            <a:noFill/>
          </a:ln>
        </p:spPr>
      </p:pic>
      <p:sp>
        <p:nvSpPr>
          <p:cNvPr id="1690" name="Google Shape;1690;p31"/>
          <p:cNvSpPr/>
          <p:nvPr/>
        </p:nvSpPr>
        <p:spPr>
          <a:xfrm>
            <a:off x="898327" y="5637814"/>
            <a:ext cx="1342299"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Ethical decision frameworks</a:t>
            </a:r>
            <a:endParaRPr b="0" i="0" sz="765" u="none" cap="none" strike="noStrike">
              <a:solidFill>
                <a:schemeClr val="dk1"/>
              </a:solidFill>
              <a:latin typeface="Calibri"/>
              <a:ea typeface="Calibri"/>
              <a:cs typeface="Calibri"/>
              <a:sym typeface="Calibri"/>
            </a:endParaRPr>
          </a:p>
        </p:txBody>
      </p:sp>
      <p:sp>
        <p:nvSpPr>
          <p:cNvPr id="1691" name="Google Shape;1691;p31"/>
          <p:cNvSpPr/>
          <p:nvPr/>
        </p:nvSpPr>
        <p:spPr>
          <a:xfrm>
            <a:off x="4686300" y="3826176"/>
            <a:ext cx="4029075" cy="23288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92" name="Google Shape;1692;p31"/>
          <p:cNvPicPr preferRelativeResize="0"/>
          <p:nvPr/>
        </p:nvPicPr>
        <p:blipFill rotWithShape="1">
          <a:blip r:embed="rId11">
            <a:alphaModFix/>
          </a:blip>
          <a:srcRect b="0" l="0" r="0" t="0"/>
          <a:stretch/>
        </p:blipFill>
        <p:spPr>
          <a:xfrm>
            <a:off x="4914900" y="4054776"/>
            <a:ext cx="357188" cy="228600"/>
          </a:xfrm>
          <a:prstGeom prst="rect">
            <a:avLst/>
          </a:prstGeom>
          <a:noFill/>
          <a:ln>
            <a:noFill/>
          </a:ln>
        </p:spPr>
      </p:pic>
      <p:sp>
        <p:nvSpPr>
          <p:cNvPr id="1693" name="Google Shape;1693;p31"/>
          <p:cNvSpPr/>
          <p:nvPr/>
        </p:nvSpPr>
        <p:spPr>
          <a:xfrm>
            <a:off x="5386388" y="4061920"/>
            <a:ext cx="185924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Computational Scalability</a:t>
            </a:r>
            <a:endParaRPr b="0" i="0" sz="1125" u="none" cap="none" strike="noStrike">
              <a:solidFill>
                <a:schemeClr val="dk1"/>
              </a:solidFill>
              <a:latin typeface="Calibri"/>
              <a:ea typeface="Calibri"/>
              <a:cs typeface="Calibri"/>
              <a:sym typeface="Calibri"/>
            </a:endParaRPr>
          </a:p>
        </p:txBody>
      </p:sp>
      <p:sp>
        <p:nvSpPr>
          <p:cNvPr id="1694" name="Google Shape;1694;p31"/>
          <p:cNvSpPr/>
          <p:nvPr/>
        </p:nvSpPr>
        <p:spPr>
          <a:xfrm>
            <a:off x="4914900" y="4397676"/>
            <a:ext cx="3643313" cy="3657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Enhance computational scalability to handle increasingly large datasets and complex tasks efficiently.</a:t>
            </a:r>
            <a:endParaRPr b="0" i="0" sz="900" u="none" cap="none" strike="noStrike">
              <a:solidFill>
                <a:schemeClr val="dk1"/>
              </a:solidFill>
              <a:latin typeface="Calibri"/>
              <a:ea typeface="Calibri"/>
              <a:cs typeface="Calibri"/>
              <a:sym typeface="Calibri"/>
            </a:endParaRPr>
          </a:p>
        </p:txBody>
      </p:sp>
      <p:sp>
        <p:nvSpPr>
          <p:cNvPr id="1695" name="Google Shape;1695;p31"/>
          <p:cNvSpPr/>
          <p:nvPr/>
        </p:nvSpPr>
        <p:spPr>
          <a:xfrm>
            <a:off x="4914900" y="4877702"/>
            <a:ext cx="3571875" cy="1048736"/>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1"/>
          <p:cNvSpPr/>
          <p:nvPr/>
        </p:nvSpPr>
        <p:spPr>
          <a:xfrm>
            <a:off x="5029200" y="4992002"/>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Priorities:</a:t>
            </a:r>
            <a:endParaRPr b="0" i="0" sz="810" u="none" cap="none" strike="noStrike">
              <a:solidFill>
                <a:schemeClr val="dk1"/>
              </a:solidFill>
              <a:latin typeface="Calibri"/>
              <a:ea typeface="Calibri"/>
              <a:cs typeface="Calibri"/>
              <a:sym typeface="Calibri"/>
            </a:endParaRPr>
          </a:p>
        </p:txBody>
      </p:sp>
      <p:pic>
        <p:nvPicPr>
          <p:cNvPr descr="preencoded.png" id="1697" name="Google Shape;1697;p31"/>
          <p:cNvPicPr preferRelativeResize="0"/>
          <p:nvPr/>
        </p:nvPicPr>
        <p:blipFill rotWithShape="1">
          <a:blip r:embed="rId5">
            <a:alphaModFix/>
          </a:blip>
          <a:srcRect b="0" l="0" r="0" t="0"/>
          <a:stretch/>
        </p:blipFill>
        <p:spPr>
          <a:xfrm>
            <a:off x="5029200" y="5264888"/>
            <a:ext cx="69652" cy="80004"/>
          </a:xfrm>
          <a:prstGeom prst="rect">
            <a:avLst/>
          </a:prstGeom>
          <a:noFill/>
          <a:ln>
            <a:noFill/>
          </a:ln>
        </p:spPr>
      </p:pic>
      <p:sp>
        <p:nvSpPr>
          <p:cNvPr id="1698" name="Google Shape;1698;p31"/>
          <p:cNvSpPr/>
          <p:nvPr/>
        </p:nvSpPr>
        <p:spPr>
          <a:xfrm>
            <a:off x="5156002" y="5232016"/>
            <a:ext cx="1673368"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Distributed computing frameworks</a:t>
            </a:r>
            <a:endParaRPr b="0" i="0" sz="765" u="none" cap="none" strike="noStrike">
              <a:solidFill>
                <a:schemeClr val="dk1"/>
              </a:solidFill>
              <a:latin typeface="Calibri"/>
              <a:ea typeface="Calibri"/>
              <a:cs typeface="Calibri"/>
              <a:sym typeface="Calibri"/>
            </a:endParaRPr>
          </a:p>
        </p:txBody>
      </p:sp>
      <p:pic>
        <p:nvPicPr>
          <p:cNvPr descr="preencoded.png" id="1699" name="Google Shape;1699;p31"/>
          <p:cNvPicPr preferRelativeResize="0"/>
          <p:nvPr/>
        </p:nvPicPr>
        <p:blipFill rotWithShape="1">
          <a:blip r:embed="rId6">
            <a:alphaModFix/>
          </a:blip>
          <a:srcRect b="0" l="0" r="0" t="0"/>
          <a:stretch/>
        </p:blipFill>
        <p:spPr>
          <a:xfrm>
            <a:off x="5029200" y="5467787"/>
            <a:ext cx="69652" cy="80004"/>
          </a:xfrm>
          <a:prstGeom prst="rect">
            <a:avLst/>
          </a:prstGeom>
          <a:noFill/>
          <a:ln>
            <a:noFill/>
          </a:ln>
        </p:spPr>
      </p:pic>
      <p:sp>
        <p:nvSpPr>
          <p:cNvPr id="1700" name="Google Shape;1700;p31"/>
          <p:cNvSpPr/>
          <p:nvPr/>
        </p:nvSpPr>
        <p:spPr>
          <a:xfrm>
            <a:off x="5156002" y="5434915"/>
            <a:ext cx="1098882"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Hardware acceleration</a:t>
            </a:r>
            <a:endParaRPr b="0" i="0" sz="765" u="none" cap="none" strike="noStrike">
              <a:solidFill>
                <a:schemeClr val="dk1"/>
              </a:solidFill>
              <a:latin typeface="Calibri"/>
              <a:ea typeface="Calibri"/>
              <a:cs typeface="Calibri"/>
              <a:sym typeface="Calibri"/>
            </a:endParaRPr>
          </a:p>
        </p:txBody>
      </p:sp>
      <p:pic>
        <p:nvPicPr>
          <p:cNvPr descr="preencoded.png" id="1701" name="Google Shape;1701;p31"/>
          <p:cNvPicPr preferRelativeResize="0"/>
          <p:nvPr/>
        </p:nvPicPr>
        <p:blipFill rotWithShape="1">
          <a:blip r:embed="rId7">
            <a:alphaModFix/>
          </a:blip>
          <a:srcRect b="0" l="0" r="0" t="0"/>
          <a:stretch/>
        </p:blipFill>
        <p:spPr>
          <a:xfrm>
            <a:off x="5029200" y="5670686"/>
            <a:ext cx="69652" cy="80004"/>
          </a:xfrm>
          <a:prstGeom prst="rect">
            <a:avLst/>
          </a:prstGeom>
          <a:noFill/>
          <a:ln>
            <a:noFill/>
          </a:ln>
        </p:spPr>
      </p:pic>
      <p:sp>
        <p:nvSpPr>
          <p:cNvPr id="1702" name="Google Shape;1702;p31"/>
          <p:cNvSpPr/>
          <p:nvPr/>
        </p:nvSpPr>
        <p:spPr>
          <a:xfrm>
            <a:off x="5156002" y="5637814"/>
            <a:ext cx="112706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Algorithm optimization</a:t>
            </a:r>
            <a:endParaRPr b="0" i="0" sz="765" u="none" cap="none" strike="noStrike">
              <a:solidFill>
                <a:schemeClr val="dk1"/>
              </a:solidFill>
              <a:latin typeface="Calibri"/>
              <a:ea typeface="Calibri"/>
              <a:cs typeface="Calibri"/>
              <a:sym typeface="Calibri"/>
            </a:endParaRPr>
          </a:p>
        </p:txBody>
      </p:sp>
      <p:sp>
        <p:nvSpPr>
          <p:cNvPr id="1703" name="Google Shape;1703;p31"/>
          <p:cNvSpPr/>
          <p:nvPr/>
        </p:nvSpPr>
        <p:spPr>
          <a:xfrm>
            <a:off x="428625" y="6383638"/>
            <a:ext cx="4029075" cy="23288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04" name="Google Shape;1704;p31"/>
          <p:cNvPicPr preferRelativeResize="0"/>
          <p:nvPr/>
        </p:nvPicPr>
        <p:blipFill rotWithShape="1">
          <a:blip r:embed="rId12">
            <a:alphaModFix/>
          </a:blip>
          <a:srcRect b="0" l="0" r="0" t="0"/>
          <a:stretch/>
        </p:blipFill>
        <p:spPr>
          <a:xfrm>
            <a:off x="657225" y="6612238"/>
            <a:ext cx="357188" cy="228600"/>
          </a:xfrm>
          <a:prstGeom prst="rect">
            <a:avLst/>
          </a:prstGeom>
          <a:noFill/>
          <a:ln>
            <a:noFill/>
          </a:ln>
        </p:spPr>
      </p:pic>
      <p:sp>
        <p:nvSpPr>
          <p:cNvPr id="1705" name="Google Shape;1705;p31"/>
          <p:cNvSpPr/>
          <p:nvPr/>
        </p:nvSpPr>
        <p:spPr>
          <a:xfrm>
            <a:off x="1128713" y="6619382"/>
            <a:ext cx="1904814"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Robustness and Reliability</a:t>
            </a:r>
            <a:endParaRPr b="0" i="0" sz="1125" u="none" cap="none" strike="noStrike">
              <a:solidFill>
                <a:schemeClr val="dk1"/>
              </a:solidFill>
              <a:latin typeface="Calibri"/>
              <a:ea typeface="Calibri"/>
              <a:cs typeface="Calibri"/>
              <a:sym typeface="Calibri"/>
            </a:endParaRPr>
          </a:p>
        </p:txBody>
      </p:sp>
      <p:sp>
        <p:nvSpPr>
          <p:cNvPr id="1706" name="Google Shape;1706;p31"/>
          <p:cNvSpPr/>
          <p:nvPr/>
        </p:nvSpPr>
        <p:spPr>
          <a:xfrm>
            <a:off x="657225" y="6955138"/>
            <a:ext cx="3643313" cy="3657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Improve robustness and reliability, particularly in safety-critical applications with advanced fault-tolerance.</a:t>
            </a:r>
            <a:endParaRPr b="0" i="0" sz="900" u="none" cap="none" strike="noStrike">
              <a:solidFill>
                <a:schemeClr val="dk1"/>
              </a:solidFill>
              <a:latin typeface="Calibri"/>
              <a:ea typeface="Calibri"/>
              <a:cs typeface="Calibri"/>
              <a:sym typeface="Calibri"/>
            </a:endParaRPr>
          </a:p>
        </p:txBody>
      </p:sp>
      <p:sp>
        <p:nvSpPr>
          <p:cNvPr id="1707" name="Google Shape;1707;p31"/>
          <p:cNvSpPr/>
          <p:nvPr/>
        </p:nvSpPr>
        <p:spPr>
          <a:xfrm>
            <a:off x="657225" y="7435165"/>
            <a:ext cx="3571875" cy="1048736"/>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1"/>
          <p:cNvSpPr/>
          <p:nvPr/>
        </p:nvSpPr>
        <p:spPr>
          <a:xfrm>
            <a:off x="771525" y="7549465"/>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Priorities:</a:t>
            </a:r>
            <a:endParaRPr b="0" i="0" sz="810" u="none" cap="none" strike="noStrike">
              <a:solidFill>
                <a:schemeClr val="dk1"/>
              </a:solidFill>
              <a:latin typeface="Calibri"/>
              <a:ea typeface="Calibri"/>
              <a:cs typeface="Calibri"/>
              <a:sym typeface="Calibri"/>
            </a:endParaRPr>
          </a:p>
        </p:txBody>
      </p:sp>
      <p:pic>
        <p:nvPicPr>
          <p:cNvPr descr="preencoded.png" id="1709" name="Google Shape;1709;p31"/>
          <p:cNvPicPr preferRelativeResize="0"/>
          <p:nvPr/>
        </p:nvPicPr>
        <p:blipFill rotWithShape="1">
          <a:blip r:embed="rId5">
            <a:alphaModFix/>
          </a:blip>
          <a:srcRect b="0" l="0" r="0" t="0"/>
          <a:stretch/>
        </p:blipFill>
        <p:spPr>
          <a:xfrm>
            <a:off x="771525" y="7822350"/>
            <a:ext cx="69652" cy="80004"/>
          </a:xfrm>
          <a:prstGeom prst="rect">
            <a:avLst/>
          </a:prstGeom>
          <a:noFill/>
          <a:ln>
            <a:noFill/>
          </a:ln>
        </p:spPr>
      </p:pic>
      <p:sp>
        <p:nvSpPr>
          <p:cNvPr id="1710" name="Google Shape;1710;p31"/>
          <p:cNvSpPr/>
          <p:nvPr/>
        </p:nvSpPr>
        <p:spPr>
          <a:xfrm>
            <a:off x="898327" y="7789478"/>
            <a:ext cx="1356587"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Fault-tolerance mechanisms</a:t>
            </a:r>
            <a:endParaRPr b="0" i="0" sz="765" u="none" cap="none" strike="noStrike">
              <a:solidFill>
                <a:schemeClr val="dk1"/>
              </a:solidFill>
              <a:latin typeface="Calibri"/>
              <a:ea typeface="Calibri"/>
              <a:cs typeface="Calibri"/>
              <a:sym typeface="Calibri"/>
            </a:endParaRPr>
          </a:p>
        </p:txBody>
      </p:sp>
      <p:pic>
        <p:nvPicPr>
          <p:cNvPr descr="preencoded.png" id="1711" name="Google Shape;1711;p31"/>
          <p:cNvPicPr preferRelativeResize="0"/>
          <p:nvPr/>
        </p:nvPicPr>
        <p:blipFill rotWithShape="1">
          <a:blip r:embed="rId6">
            <a:alphaModFix/>
          </a:blip>
          <a:srcRect b="0" l="0" r="0" t="0"/>
          <a:stretch/>
        </p:blipFill>
        <p:spPr>
          <a:xfrm>
            <a:off x="771525" y="8025250"/>
            <a:ext cx="69652" cy="80004"/>
          </a:xfrm>
          <a:prstGeom prst="rect">
            <a:avLst/>
          </a:prstGeom>
          <a:noFill/>
          <a:ln>
            <a:noFill/>
          </a:ln>
        </p:spPr>
      </p:pic>
      <p:sp>
        <p:nvSpPr>
          <p:cNvPr id="1712" name="Google Shape;1712;p31"/>
          <p:cNvSpPr/>
          <p:nvPr/>
        </p:nvSpPr>
        <p:spPr>
          <a:xfrm>
            <a:off x="898327" y="7992377"/>
            <a:ext cx="1355220"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Formal verification methods</a:t>
            </a:r>
            <a:endParaRPr b="0" i="0" sz="765" u="none" cap="none" strike="noStrike">
              <a:solidFill>
                <a:schemeClr val="dk1"/>
              </a:solidFill>
              <a:latin typeface="Calibri"/>
              <a:ea typeface="Calibri"/>
              <a:cs typeface="Calibri"/>
              <a:sym typeface="Calibri"/>
            </a:endParaRPr>
          </a:p>
        </p:txBody>
      </p:sp>
      <p:pic>
        <p:nvPicPr>
          <p:cNvPr descr="preencoded.png" id="1713" name="Google Shape;1713;p31"/>
          <p:cNvPicPr preferRelativeResize="0"/>
          <p:nvPr/>
        </p:nvPicPr>
        <p:blipFill rotWithShape="1">
          <a:blip r:embed="rId7">
            <a:alphaModFix/>
          </a:blip>
          <a:srcRect b="0" l="0" r="0" t="0"/>
          <a:stretch/>
        </p:blipFill>
        <p:spPr>
          <a:xfrm>
            <a:off x="771525" y="8228149"/>
            <a:ext cx="69652" cy="80004"/>
          </a:xfrm>
          <a:prstGeom prst="rect">
            <a:avLst/>
          </a:prstGeom>
          <a:noFill/>
          <a:ln>
            <a:noFill/>
          </a:ln>
        </p:spPr>
      </p:pic>
      <p:sp>
        <p:nvSpPr>
          <p:cNvPr id="1714" name="Google Shape;1714;p31"/>
          <p:cNvSpPr/>
          <p:nvPr/>
        </p:nvSpPr>
        <p:spPr>
          <a:xfrm>
            <a:off x="898327" y="8195277"/>
            <a:ext cx="1186309"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Robust testing protocols</a:t>
            </a:r>
            <a:endParaRPr b="0" i="0" sz="765" u="none" cap="none" strike="noStrike">
              <a:solidFill>
                <a:schemeClr val="dk1"/>
              </a:solidFill>
              <a:latin typeface="Calibri"/>
              <a:ea typeface="Calibri"/>
              <a:cs typeface="Calibri"/>
              <a:sym typeface="Calibri"/>
            </a:endParaRPr>
          </a:p>
        </p:txBody>
      </p:sp>
      <p:sp>
        <p:nvSpPr>
          <p:cNvPr id="1715" name="Google Shape;1715;p31"/>
          <p:cNvSpPr/>
          <p:nvPr/>
        </p:nvSpPr>
        <p:spPr>
          <a:xfrm>
            <a:off x="4686300" y="6383638"/>
            <a:ext cx="4029075" cy="23288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16" name="Google Shape;1716;p31"/>
          <p:cNvPicPr preferRelativeResize="0"/>
          <p:nvPr/>
        </p:nvPicPr>
        <p:blipFill rotWithShape="1">
          <a:blip r:embed="rId13">
            <a:alphaModFix/>
          </a:blip>
          <a:srcRect b="0" l="0" r="0" t="0"/>
          <a:stretch/>
        </p:blipFill>
        <p:spPr>
          <a:xfrm>
            <a:off x="4914900" y="6612238"/>
            <a:ext cx="357188" cy="228600"/>
          </a:xfrm>
          <a:prstGeom prst="rect">
            <a:avLst/>
          </a:prstGeom>
          <a:noFill/>
          <a:ln>
            <a:noFill/>
          </a:ln>
        </p:spPr>
      </p:pic>
      <p:sp>
        <p:nvSpPr>
          <p:cNvPr id="1717" name="Google Shape;1717;p31"/>
          <p:cNvSpPr/>
          <p:nvPr/>
        </p:nvSpPr>
        <p:spPr>
          <a:xfrm>
            <a:off x="5386388" y="6619382"/>
            <a:ext cx="2410039"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Emerging Technology Integration</a:t>
            </a:r>
            <a:endParaRPr b="0" i="0" sz="1125" u="none" cap="none" strike="noStrike">
              <a:solidFill>
                <a:schemeClr val="dk1"/>
              </a:solidFill>
              <a:latin typeface="Calibri"/>
              <a:ea typeface="Calibri"/>
              <a:cs typeface="Calibri"/>
              <a:sym typeface="Calibri"/>
            </a:endParaRPr>
          </a:p>
        </p:txBody>
      </p:sp>
      <p:sp>
        <p:nvSpPr>
          <p:cNvPr id="1718" name="Google Shape;1718;p31"/>
          <p:cNvSpPr/>
          <p:nvPr/>
        </p:nvSpPr>
        <p:spPr>
          <a:xfrm>
            <a:off x="4914900" y="6955138"/>
            <a:ext cx="3643313" cy="3657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Explore integration with quantum computing, blockchain, and advanced robotics to unlock new capabilities.</a:t>
            </a:r>
            <a:endParaRPr b="0" i="0" sz="900" u="none" cap="none" strike="noStrike">
              <a:solidFill>
                <a:schemeClr val="dk1"/>
              </a:solidFill>
              <a:latin typeface="Calibri"/>
              <a:ea typeface="Calibri"/>
              <a:cs typeface="Calibri"/>
              <a:sym typeface="Calibri"/>
            </a:endParaRPr>
          </a:p>
        </p:txBody>
      </p:sp>
      <p:sp>
        <p:nvSpPr>
          <p:cNvPr id="1719" name="Google Shape;1719;p31"/>
          <p:cNvSpPr/>
          <p:nvPr/>
        </p:nvSpPr>
        <p:spPr>
          <a:xfrm>
            <a:off x="4914900" y="7435165"/>
            <a:ext cx="3571875" cy="1048736"/>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1"/>
          <p:cNvSpPr/>
          <p:nvPr/>
        </p:nvSpPr>
        <p:spPr>
          <a:xfrm>
            <a:off x="5029200" y="7549465"/>
            <a:ext cx="3414713" cy="15428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810"/>
              <a:buFont typeface="Noto Sans"/>
              <a:buNone/>
            </a:pPr>
            <a:r>
              <a:rPr b="1" i="0" lang="en-US" sz="810" u="none" cap="none" strike="noStrike">
                <a:solidFill>
                  <a:srgbClr val="2D3748"/>
                </a:solidFill>
                <a:latin typeface="Noto Sans"/>
                <a:ea typeface="Noto Sans"/>
                <a:cs typeface="Noto Sans"/>
                <a:sym typeface="Noto Sans"/>
              </a:rPr>
              <a:t>Key Priorities:</a:t>
            </a:r>
            <a:endParaRPr b="0" i="0" sz="810" u="none" cap="none" strike="noStrike">
              <a:solidFill>
                <a:schemeClr val="dk1"/>
              </a:solidFill>
              <a:latin typeface="Calibri"/>
              <a:ea typeface="Calibri"/>
              <a:cs typeface="Calibri"/>
              <a:sym typeface="Calibri"/>
            </a:endParaRPr>
          </a:p>
        </p:txBody>
      </p:sp>
      <p:pic>
        <p:nvPicPr>
          <p:cNvPr descr="preencoded.png" id="1721" name="Google Shape;1721;p31"/>
          <p:cNvPicPr preferRelativeResize="0"/>
          <p:nvPr/>
        </p:nvPicPr>
        <p:blipFill rotWithShape="1">
          <a:blip r:embed="rId5">
            <a:alphaModFix/>
          </a:blip>
          <a:srcRect b="0" l="0" r="0" t="0"/>
          <a:stretch/>
        </p:blipFill>
        <p:spPr>
          <a:xfrm>
            <a:off x="5029200" y="7822350"/>
            <a:ext cx="69652" cy="80004"/>
          </a:xfrm>
          <a:prstGeom prst="rect">
            <a:avLst/>
          </a:prstGeom>
          <a:noFill/>
          <a:ln>
            <a:noFill/>
          </a:ln>
        </p:spPr>
      </p:pic>
      <p:sp>
        <p:nvSpPr>
          <p:cNvPr id="1722" name="Google Shape;1722;p31"/>
          <p:cNvSpPr/>
          <p:nvPr/>
        </p:nvSpPr>
        <p:spPr>
          <a:xfrm>
            <a:off x="5156002" y="7789478"/>
            <a:ext cx="1244017"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Quantum-AI convergence</a:t>
            </a:r>
            <a:endParaRPr b="0" i="0" sz="765" u="none" cap="none" strike="noStrike">
              <a:solidFill>
                <a:schemeClr val="dk1"/>
              </a:solidFill>
              <a:latin typeface="Calibri"/>
              <a:ea typeface="Calibri"/>
              <a:cs typeface="Calibri"/>
              <a:sym typeface="Calibri"/>
            </a:endParaRPr>
          </a:p>
        </p:txBody>
      </p:sp>
      <p:pic>
        <p:nvPicPr>
          <p:cNvPr descr="preencoded.png" id="1723" name="Google Shape;1723;p31"/>
          <p:cNvPicPr preferRelativeResize="0"/>
          <p:nvPr/>
        </p:nvPicPr>
        <p:blipFill rotWithShape="1">
          <a:blip r:embed="rId6">
            <a:alphaModFix/>
          </a:blip>
          <a:srcRect b="0" l="0" r="0" t="0"/>
          <a:stretch/>
        </p:blipFill>
        <p:spPr>
          <a:xfrm>
            <a:off x="5029200" y="8025250"/>
            <a:ext cx="69652" cy="80004"/>
          </a:xfrm>
          <a:prstGeom prst="rect">
            <a:avLst/>
          </a:prstGeom>
          <a:noFill/>
          <a:ln>
            <a:noFill/>
          </a:ln>
        </p:spPr>
      </p:pic>
      <p:sp>
        <p:nvSpPr>
          <p:cNvPr id="1724" name="Google Shape;1724;p31"/>
          <p:cNvSpPr/>
          <p:nvPr/>
        </p:nvSpPr>
        <p:spPr>
          <a:xfrm>
            <a:off x="5156002" y="7992377"/>
            <a:ext cx="109469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Blockchain integration</a:t>
            </a:r>
            <a:endParaRPr b="0" i="0" sz="765" u="none" cap="none" strike="noStrike">
              <a:solidFill>
                <a:schemeClr val="dk1"/>
              </a:solidFill>
              <a:latin typeface="Calibri"/>
              <a:ea typeface="Calibri"/>
              <a:cs typeface="Calibri"/>
              <a:sym typeface="Calibri"/>
            </a:endParaRPr>
          </a:p>
        </p:txBody>
      </p:sp>
      <p:pic>
        <p:nvPicPr>
          <p:cNvPr descr="preencoded.png" id="1725" name="Google Shape;1725;p31"/>
          <p:cNvPicPr preferRelativeResize="0"/>
          <p:nvPr/>
        </p:nvPicPr>
        <p:blipFill rotWithShape="1">
          <a:blip r:embed="rId7">
            <a:alphaModFix/>
          </a:blip>
          <a:srcRect b="0" l="0" r="0" t="0"/>
          <a:stretch/>
        </p:blipFill>
        <p:spPr>
          <a:xfrm>
            <a:off x="5029200" y="8228149"/>
            <a:ext cx="69652" cy="80004"/>
          </a:xfrm>
          <a:prstGeom prst="rect">
            <a:avLst/>
          </a:prstGeom>
          <a:noFill/>
          <a:ln>
            <a:noFill/>
          </a:ln>
        </p:spPr>
      </p:pic>
      <p:sp>
        <p:nvSpPr>
          <p:cNvPr id="1726" name="Google Shape;1726;p31"/>
          <p:cNvSpPr/>
          <p:nvPr/>
        </p:nvSpPr>
        <p:spPr>
          <a:xfrm>
            <a:off x="5156002" y="8195277"/>
            <a:ext cx="1221386" cy="145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765"/>
              <a:buFont typeface="Noto Sans"/>
              <a:buNone/>
            </a:pPr>
            <a:r>
              <a:rPr b="0" i="0" lang="en-US" sz="765" u="none" cap="none" strike="noStrike">
                <a:solidFill>
                  <a:srgbClr val="4A5568"/>
                </a:solidFill>
                <a:latin typeface="Noto Sans"/>
                <a:ea typeface="Noto Sans"/>
                <a:cs typeface="Noto Sans"/>
                <a:sym typeface="Noto Sans"/>
              </a:rPr>
              <a:t>Advanced robotics fusion</a:t>
            </a:r>
            <a:endParaRPr b="0" i="0" sz="765"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pic>
        <p:nvPicPr>
          <p:cNvPr descr="Alien Sphere Droid Probe Looking into a Tunnel AI Robot Black Red Sci Fi Horror Extra-Terrestrial Invaders (Provided by Getty Images)" id="1732" name="Google Shape;1732;p32"/>
          <p:cNvPicPr preferRelativeResize="0"/>
          <p:nvPr/>
        </p:nvPicPr>
        <p:blipFill rotWithShape="1">
          <a:blip r:embed="rId3">
            <a:alphaModFix/>
          </a:blip>
          <a:srcRect b="0" l="20423" r="20429" t="0"/>
          <a:stretch/>
        </p:blipFill>
        <p:spPr>
          <a:xfrm>
            <a:off x="0" y="-457200"/>
            <a:ext cx="9144003" cy="7020184"/>
          </a:xfrm>
          <a:prstGeom prst="rect">
            <a:avLst/>
          </a:prstGeom>
          <a:noFill/>
          <a:ln>
            <a:noFill/>
          </a:ln>
        </p:spPr>
      </p:pic>
      <p:sp>
        <p:nvSpPr>
          <p:cNvPr id="1733" name="Google Shape;1733;p32"/>
          <p:cNvSpPr/>
          <p:nvPr/>
        </p:nvSpPr>
        <p:spPr>
          <a:xfrm>
            <a:off x="428625" y="-2857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2250"/>
              <a:buFont typeface="Noto Sans"/>
              <a:buNone/>
            </a:pPr>
            <a:r>
              <a:rPr b="1" i="0" lang="en-US" sz="2250" u="none" cap="none" strike="noStrike">
                <a:solidFill>
                  <a:srgbClr val="FFFFFF"/>
                </a:solidFill>
                <a:latin typeface="Noto Sans"/>
                <a:ea typeface="Noto Sans"/>
                <a:cs typeface="Noto Sans"/>
                <a:sym typeface="Noto Sans"/>
              </a:rPr>
              <a:t>Conclusion: The Path to Reliable AI Outcomes</a:t>
            </a:r>
            <a:endParaRPr b="0" i="0" sz="2250" u="none" cap="none" strike="noStrike">
              <a:solidFill>
                <a:schemeClr val="dk1"/>
              </a:solidFill>
              <a:latin typeface="Calibri"/>
              <a:ea typeface="Calibri"/>
              <a:cs typeface="Calibri"/>
              <a:sym typeface="Calibri"/>
            </a:endParaRPr>
          </a:p>
        </p:txBody>
      </p:sp>
      <p:sp>
        <p:nvSpPr>
          <p:cNvPr id="1734" name="Google Shape;1734;p32"/>
          <p:cNvSpPr/>
          <p:nvPr/>
        </p:nvSpPr>
        <p:spPr>
          <a:xfrm>
            <a:off x="428625" y="742950"/>
            <a:ext cx="4029000" cy="1362900"/>
          </a:xfrm>
          <a:prstGeom prst="rect">
            <a:avLst/>
          </a:prstGeom>
          <a:solidFill>
            <a:srgbClr val="FFFFFF">
              <a:alpha val="9803"/>
            </a:srgbClr>
          </a:solidFill>
          <a:ln cap="flat" cmpd="sng" w="9525">
            <a:solidFill>
              <a:srgbClr val="FFFFFF">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35" name="Google Shape;1735;p32"/>
          <p:cNvPicPr preferRelativeResize="0"/>
          <p:nvPr/>
        </p:nvPicPr>
        <p:blipFill rotWithShape="1">
          <a:blip r:embed="rId4">
            <a:alphaModFix/>
          </a:blip>
          <a:srcRect b="0" l="0" r="0" t="0"/>
          <a:stretch/>
        </p:blipFill>
        <p:spPr>
          <a:xfrm>
            <a:off x="657225" y="971550"/>
            <a:ext cx="171450" cy="228600"/>
          </a:xfrm>
          <a:prstGeom prst="rect">
            <a:avLst/>
          </a:prstGeom>
          <a:noFill/>
          <a:ln>
            <a:noFill/>
          </a:ln>
        </p:spPr>
      </p:pic>
      <p:sp>
        <p:nvSpPr>
          <p:cNvPr id="1736" name="Google Shape;1736;p32"/>
          <p:cNvSpPr/>
          <p:nvPr/>
        </p:nvSpPr>
        <p:spPr>
          <a:xfrm>
            <a:off x="942975" y="978694"/>
            <a:ext cx="15270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1125"/>
              <a:buFont typeface="Noto Sans"/>
              <a:buNone/>
            </a:pPr>
            <a:r>
              <a:rPr b="1" i="0" lang="en-US" sz="1125" u="none" cap="none" strike="noStrike">
                <a:solidFill>
                  <a:srgbClr val="FFFFFF"/>
                </a:solidFill>
                <a:latin typeface="Noto Sans"/>
                <a:ea typeface="Noto Sans"/>
                <a:cs typeface="Noto Sans"/>
                <a:sym typeface="Noto Sans"/>
              </a:rPr>
              <a:t>From Hype to Reality</a:t>
            </a:r>
            <a:endParaRPr b="0" i="0" sz="1125" u="none" cap="none" strike="noStrike">
              <a:solidFill>
                <a:schemeClr val="dk1"/>
              </a:solidFill>
              <a:latin typeface="Calibri"/>
              <a:ea typeface="Calibri"/>
              <a:cs typeface="Calibri"/>
              <a:sym typeface="Calibri"/>
            </a:endParaRPr>
          </a:p>
        </p:txBody>
      </p:sp>
      <p:sp>
        <p:nvSpPr>
          <p:cNvPr id="1737" name="Google Shape;1737;p32"/>
          <p:cNvSpPr/>
          <p:nvPr/>
        </p:nvSpPr>
        <p:spPr>
          <a:xfrm>
            <a:off x="657225" y="1314450"/>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900"/>
              <a:buFont typeface="Noto Sans"/>
              <a:buNone/>
            </a:pPr>
            <a:r>
              <a:rPr b="0" i="0" lang="en-US" sz="900" u="none" cap="none" strike="noStrike">
                <a:solidFill>
                  <a:srgbClr val="FFFFFF"/>
                </a:solidFill>
                <a:latin typeface="Noto Sans"/>
                <a:ea typeface="Noto Sans"/>
                <a:cs typeface="Noto Sans"/>
                <a:sym typeface="Noto Sans"/>
              </a:rPr>
              <a:t>AI has evolved from impressive demos to practical, reliable systems that deliver measurable business value through structured workflows and outcome validation.</a:t>
            </a:r>
            <a:endParaRPr b="0" i="0" sz="900" u="none" cap="none" strike="noStrike">
              <a:solidFill>
                <a:schemeClr val="dk1"/>
              </a:solidFill>
              <a:latin typeface="Calibri"/>
              <a:ea typeface="Calibri"/>
              <a:cs typeface="Calibri"/>
              <a:sym typeface="Calibri"/>
            </a:endParaRPr>
          </a:p>
        </p:txBody>
      </p:sp>
      <p:sp>
        <p:nvSpPr>
          <p:cNvPr id="1738" name="Google Shape;1738;p32"/>
          <p:cNvSpPr/>
          <p:nvPr/>
        </p:nvSpPr>
        <p:spPr>
          <a:xfrm>
            <a:off x="4686300" y="742950"/>
            <a:ext cx="4029000" cy="1362900"/>
          </a:xfrm>
          <a:prstGeom prst="rect">
            <a:avLst/>
          </a:prstGeom>
          <a:solidFill>
            <a:srgbClr val="FFFFFF">
              <a:alpha val="9803"/>
            </a:srgbClr>
          </a:solidFill>
          <a:ln cap="flat" cmpd="sng" w="9525">
            <a:solidFill>
              <a:srgbClr val="FFFFFF">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39" name="Google Shape;1739;p32"/>
          <p:cNvPicPr preferRelativeResize="0"/>
          <p:nvPr/>
        </p:nvPicPr>
        <p:blipFill rotWithShape="1">
          <a:blip r:embed="rId5">
            <a:alphaModFix/>
          </a:blip>
          <a:srcRect b="0" l="0" r="0" t="0"/>
          <a:stretch/>
        </p:blipFill>
        <p:spPr>
          <a:xfrm>
            <a:off x="4914900" y="971550"/>
            <a:ext cx="285750" cy="228600"/>
          </a:xfrm>
          <a:prstGeom prst="rect">
            <a:avLst/>
          </a:prstGeom>
          <a:noFill/>
          <a:ln>
            <a:noFill/>
          </a:ln>
        </p:spPr>
      </p:pic>
      <p:sp>
        <p:nvSpPr>
          <p:cNvPr id="1740" name="Google Shape;1740;p32"/>
          <p:cNvSpPr/>
          <p:nvPr/>
        </p:nvSpPr>
        <p:spPr>
          <a:xfrm>
            <a:off x="5314950" y="978694"/>
            <a:ext cx="15744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1125"/>
              <a:buFont typeface="Noto Sans"/>
              <a:buNone/>
            </a:pPr>
            <a:r>
              <a:rPr b="1" i="0" lang="en-US" sz="1125" u="none" cap="none" strike="noStrike">
                <a:solidFill>
                  <a:srgbClr val="FFFFFF"/>
                </a:solidFill>
                <a:latin typeface="Noto Sans"/>
                <a:ea typeface="Noto Sans"/>
                <a:cs typeface="Noto Sans"/>
                <a:sym typeface="Noto Sans"/>
              </a:rPr>
              <a:t>Agentic AI Revolution</a:t>
            </a:r>
            <a:endParaRPr b="0" i="0" sz="1125" u="none" cap="none" strike="noStrike">
              <a:solidFill>
                <a:schemeClr val="dk1"/>
              </a:solidFill>
              <a:latin typeface="Calibri"/>
              <a:ea typeface="Calibri"/>
              <a:cs typeface="Calibri"/>
              <a:sym typeface="Calibri"/>
            </a:endParaRPr>
          </a:p>
        </p:txBody>
      </p:sp>
      <p:sp>
        <p:nvSpPr>
          <p:cNvPr id="1741" name="Google Shape;1741;p32"/>
          <p:cNvSpPr/>
          <p:nvPr/>
        </p:nvSpPr>
        <p:spPr>
          <a:xfrm>
            <a:off x="4914900" y="1314450"/>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900"/>
              <a:buFont typeface="Noto Sans"/>
              <a:buNone/>
            </a:pPr>
            <a:r>
              <a:rPr b="0" i="0" lang="en-US" sz="900" u="none" cap="none" strike="noStrike">
                <a:solidFill>
                  <a:srgbClr val="FFFFFF"/>
                </a:solidFill>
                <a:latin typeface="Noto Sans"/>
                <a:ea typeface="Noto Sans"/>
                <a:cs typeface="Noto Sans"/>
                <a:sym typeface="Noto Sans"/>
              </a:rPr>
              <a:t>The shift to autonomous, goal-oriented AI systems represents a fundamental transformation in how we approach artificial intelligence applications.</a:t>
            </a:r>
            <a:endParaRPr b="0" i="0" sz="900" u="none" cap="none" strike="noStrike">
              <a:solidFill>
                <a:schemeClr val="dk1"/>
              </a:solidFill>
              <a:latin typeface="Calibri"/>
              <a:ea typeface="Calibri"/>
              <a:cs typeface="Calibri"/>
              <a:sym typeface="Calibri"/>
            </a:endParaRPr>
          </a:p>
        </p:txBody>
      </p:sp>
      <p:sp>
        <p:nvSpPr>
          <p:cNvPr id="1742" name="Google Shape;1742;p32"/>
          <p:cNvSpPr/>
          <p:nvPr/>
        </p:nvSpPr>
        <p:spPr>
          <a:xfrm>
            <a:off x="428625" y="2320240"/>
            <a:ext cx="4029000" cy="1362900"/>
          </a:xfrm>
          <a:prstGeom prst="rect">
            <a:avLst/>
          </a:prstGeom>
          <a:solidFill>
            <a:srgbClr val="FFFFFF">
              <a:alpha val="9803"/>
            </a:srgbClr>
          </a:solidFill>
          <a:ln cap="flat" cmpd="sng" w="9525">
            <a:solidFill>
              <a:srgbClr val="FFFFFF">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43" name="Google Shape;1743;p32"/>
          <p:cNvPicPr preferRelativeResize="0"/>
          <p:nvPr/>
        </p:nvPicPr>
        <p:blipFill rotWithShape="1">
          <a:blip r:embed="rId6">
            <a:alphaModFix/>
          </a:blip>
          <a:srcRect b="0" l="0" r="0" t="0"/>
          <a:stretch/>
        </p:blipFill>
        <p:spPr>
          <a:xfrm>
            <a:off x="657225" y="2548840"/>
            <a:ext cx="228600" cy="228600"/>
          </a:xfrm>
          <a:prstGeom prst="rect">
            <a:avLst/>
          </a:prstGeom>
          <a:noFill/>
          <a:ln>
            <a:noFill/>
          </a:ln>
        </p:spPr>
      </p:pic>
      <p:sp>
        <p:nvSpPr>
          <p:cNvPr id="1744" name="Google Shape;1744;p32"/>
          <p:cNvSpPr/>
          <p:nvPr/>
        </p:nvSpPr>
        <p:spPr>
          <a:xfrm>
            <a:off x="1000125" y="2555984"/>
            <a:ext cx="15651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1125"/>
              <a:buFont typeface="Noto Sans"/>
              <a:buNone/>
            </a:pPr>
            <a:r>
              <a:rPr b="1" i="0" lang="en-US" sz="1125" u="none" cap="none" strike="noStrike">
                <a:solidFill>
                  <a:srgbClr val="FFFFFF"/>
                </a:solidFill>
                <a:latin typeface="Noto Sans"/>
                <a:ea typeface="Noto Sans"/>
                <a:cs typeface="Noto Sans"/>
                <a:sym typeface="Noto Sans"/>
              </a:rPr>
              <a:t>Reliability is Essential</a:t>
            </a:r>
            <a:endParaRPr b="0" i="0" sz="1125" u="none" cap="none" strike="noStrike">
              <a:solidFill>
                <a:schemeClr val="dk1"/>
              </a:solidFill>
              <a:latin typeface="Calibri"/>
              <a:ea typeface="Calibri"/>
              <a:cs typeface="Calibri"/>
              <a:sym typeface="Calibri"/>
            </a:endParaRPr>
          </a:p>
        </p:txBody>
      </p:sp>
      <p:sp>
        <p:nvSpPr>
          <p:cNvPr id="1745" name="Google Shape;1745;p32"/>
          <p:cNvSpPr/>
          <p:nvPr/>
        </p:nvSpPr>
        <p:spPr>
          <a:xfrm>
            <a:off x="657225" y="2891740"/>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900"/>
              <a:buFont typeface="Noto Sans"/>
              <a:buNone/>
            </a:pPr>
            <a:r>
              <a:rPr b="0" i="0" lang="en-US" sz="900" u="none" cap="none" strike="noStrike">
                <a:solidFill>
                  <a:srgbClr val="FFFFFF"/>
                </a:solidFill>
                <a:latin typeface="Noto Sans"/>
                <a:ea typeface="Noto Sans"/>
                <a:cs typeface="Noto Sans"/>
                <a:sym typeface="Noto Sans"/>
              </a:rPr>
              <a:t>Modern AI applications require robust workflows, consistent outcomes, and transparent processes for enterprise adoption and trust.</a:t>
            </a:r>
            <a:endParaRPr b="0" i="0" sz="900" u="none" cap="none" strike="noStrike">
              <a:solidFill>
                <a:schemeClr val="dk1"/>
              </a:solidFill>
              <a:latin typeface="Calibri"/>
              <a:ea typeface="Calibri"/>
              <a:cs typeface="Calibri"/>
              <a:sym typeface="Calibri"/>
            </a:endParaRPr>
          </a:p>
        </p:txBody>
      </p:sp>
      <p:sp>
        <p:nvSpPr>
          <p:cNvPr id="1746" name="Google Shape;1746;p32"/>
          <p:cNvSpPr/>
          <p:nvPr/>
        </p:nvSpPr>
        <p:spPr>
          <a:xfrm>
            <a:off x="4686300" y="2320240"/>
            <a:ext cx="4029000" cy="1348800"/>
          </a:xfrm>
          <a:prstGeom prst="rect">
            <a:avLst/>
          </a:prstGeom>
          <a:solidFill>
            <a:srgbClr val="FFFFFF">
              <a:alpha val="9803"/>
            </a:srgbClr>
          </a:solidFill>
          <a:ln cap="flat" cmpd="sng" w="9525">
            <a:solidFill>
              <a:srgbClr val="FFFFFF">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47" name="Google Shape;1747;p32"/>
          <p:cNvPicPr preferRelativeResize="0"/>
          <p:nvPr/>
        </p:nvPicPr>
        <p:blipFill rotWithShape="1">
          <a:blip r:embed="rId7">
            <a:alphaModFix/>
          </a:blip>
          <a:srcRect b="0" l="0" r="0" t="0"/>
          <a:stretch/>
        </p:blipFill>
        <p:spPr>
          <a:xfrm>
            <a:off x="4914900" y="2548840"/>
            <a:ext cx="228600" cy="228600"/>
          </a:xfrm>
          <a:prstGeom prst="rect">
            <a:avLst/>
          </a:prstGeom>
          <a:noFill/>
          <a:ln>
            <a:noFill/>
          </a:ln>
        </p:spPr>
      </p:pic>
      <p:sp>
        <p:nvSpPr>
          <p:cNvPr id="1748" name="Google Shape;1748;p32"/>
          <p:cNvSpPr/>
          <p:nvPr/>
        </p:nvSpPr>
        <p:spPr>
          <a:xfrm>
            <a:off x="5257800" y="2555984"/>
            <a:ext cx="1575900" cy="21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1125"/>
              <a:buFont typeface="Noto Sans"/>
              <a:buNone/>
            </a:pPr>
            <a:r>
              <a:rPr b="1" i="0" lang="en-US" sz="1125" u="none" cap="none" strike="noStrike">
                <a:solidFill>
                  <a:srgbClr val="FFFFFF"/>
                </a:solidFill>
                <a:latin typeface="Noto Sans"/>
                <a:ea typeface="Noto Sans"/>
                <a:cs typeface="Noto Sans"/>
                <a:sym typeface="Noto Sans"/>
              </a:rPr>
              <a:t>Innovation Continues</a:t>
            </a:r>
            <a:endParaRPr b="0" i="0" sz="1125" u="none" cap="none" strike="noStrike">
              <a:solidFill>
                <a:schemeClr val="dk1"/>
              </a:solidFill>
              <a:latin typeface="Calibri"/>
              <a:ea typeface="Calibri"/>
              <a:cs typeface="Calibri"/>
              <a:sym typeface="Calibri"/>
            </a:endParaRPr>
          </a:p>
        </p:txBody>
      </p:sp>
      <p:sp>
        <p:nvSpPr>
          <p:cNvPr id="1749" name="Google Shape;1749;p32"/>
          <p:cNvSpPr/>
          <p:nvPr/>
        </p:nvSpPr>
        <p:spPr>
          <a:xfrm>
            <a:off x="4914900" y="2891740"/>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FFFFFF"/>
              </a:buClr>
              <a:buSzPts val="900"/>
              <a:buFont typeface="Noto Sans"/>
              <a:buNone/>
            </a:pPr>
            <a:r>
              <a:rPr b="0" i="0" lang="en-US" sz="900" u="none" cap="none" strike="noStrike">
                <a:solidFill>
                  <a:srgbClr val="FFFFFF"/>
                </a:solidFill>
                <a:latin typeface="Noto Sans"/>
                <a:ea typeface="Noto Sans"/>
                <a:cs typeface="Noto Sans"/>
                <a:sym typeface="Noto Sans"/>
              </a:rPr>
              <a:t>Self-improving systems, website-as-API concepts, and advanced orchestration are pushing the boundaries of what's possible.</a:t>
            </a:r>
            <a:endParaRPr b="0" i="0" sz="900" u="none" cap="none" strike="noStrike">
              <a:solidFill>
                <a:schemeClr val="dk1"/>
              </a:solidFill>
              <a:latin typeface="Calibri"/>
              <a:ea typeface="Calibri"/>
              <a:cs typeface="Calibri"/>
              <a:sym typeface="Calibri"/>
            </a:endParaRPr>
          </a:p>
        </p:txBody>
      </p:sp>
      <p:sp>
        <p:nvSpPr>
          <p:cNvPr id="1750" name="Google Shape;1750;p32"/>
          <p:cNvSpPr/>
          <p:nvPr/>
        </p:nvSpPr>
        <p:spPr>
          <a:xfrm>
            <a:off x="428625" y="3859430"/>
            <a:ext cx="8286900" cy="1259700"/>
          </a:xfrm>
          <a:prstGeom prst="rect">
            <a:avLst/>
          </a:prstGeom>
          <a:solidFill>
            <a:srgbClr val="FFFFFF">
              <a:alpha val="14901"/>
            </a:srgbClr>
          </a:solidFill>
          <a:ln cap="flat" cmpd="sng" w="9525">
            <a:solidFill>
              <a:srgbClr val="FFFFFF">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2"/>
          <p:cNvSpPr/>
          <p:nvPr/>
        </p:nvSpPr>
        <p:spPr>
          <a:xfrm>
            <a:off x="657225" y="4088030"/>
            <a:ext cx="7901100" cy="257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1350"/>
              <a:buFont typeface="Noto Sans"/>
              <a:buNone/>
            </a:pPr>
            <a:r>
              <a:rPr b="1" i="0" lang="en-US" sz="1350" u="none" cap="none" strike="noStrike">
                <a:solidFill>
                  <a:srgbClr val="FFFFFF"/>
                </a:solidFill>
                <a:latin typeface="Noto Sans"/>
                <a:ea typeface="Noto Sans"/>
                <a:cs typeface="Noto Sans"/>
                <a:sym typeface="Noto Sans"/>
              </a:rPr>
              <a:t>The Future of AI Workflows</a:t>
            </a:r>
            <a:endParaRPr b="0" i="0" sz="1350" u="none" cap="none" strike="noStrike">
              <a:solidFill>
                <a:schemeClr val="dk1"/>
              </a:solidFill>
              <a:latin typeface="Calibri"/>
              <a:ea typeface="Calibri"/>
              <a:cs typeface="Calibri"/>
              <a:sym typeface="Calibri"/>
            </a:endParaRPr>
          </a:p>
        </p:txBody>
      </p:sp>
      <p:sp>
        <p:nvSpPr>
          <p:cNvPr id="1752" name="Google Shape;1752;p32"/>
          <p:cNvSpPr/>
          <p:nvPr/>
        </p:nvSpPr>
        <p:spPr>
          <a:xfrm>
            <a:off x="657225" y="4459505"/>
            <a:ext cx="7901100" cy="4023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989"/>
              <a:buFont typeface="Noto Sans"/>
              <a:buNone/>
            </a:pPr>
            <a:r>
              <a:rPr b="0" i="1" lang="en-US" sz="989" u="none" cap="none" strike="noStrike">
                <a:solidFill>
                  <a:srgbClr val="FFFFFF"/>
                </a:solidFill>
                <a:latin typeface="Noto Sans"/>
                <a:ea typeface="Noto Sans"/>
                <a:cs typeface="Noto Sans"/>
                <a:sym typeface="Noto Sans"/>
              </a:rPr>
              <a:t>"As we move forward, the focus will be on creating AI systems that are not just intelligent, but reliable, transparent, and beneficial to society. The journey from hype to workflows is just the beginning."</a:t>
            </a:r>
            <a:endParaRPr b="0" i="0" sz="989"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pic>
        <p:nvPicPr>
          <p:cNvPr descr="preencoded.png" id="51" name="Google Shape;51;p3"/>
          <p:cNvPicPr preferRelativeResize="0"/>
          <p:nvPr/>
        </p:nvPicPr>
        <p:blipFill rotWithShape="1">
          <a:blip r:embed="rId3">
            <a:alphaModFix/>
          </a:blip>
          <a:srcRect b="0" l="0" r="0" t="0"/>
          <a:stretch/>
        </p:blipFill>
        <p:spPr>
          <a:xfrm>
            <a:off x="0" y="0"/>
            <a:ext cx="9144000" cy="5188595"/>
          </a:xfrm>
          <a:prstGeom prst="rect">
            <a:avLst/>
          </a:prstGeom>
          <a:noFill/>
          <a:ln>
            <a:noFill/>
          </a:ln>
        </p:spPr>
      </p:pic>
      <p:sp>
        <p:nvSpPr>
          <p:cNvPr id="52" name="Google Shape;52;p3"/>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What is Reliable AI?</a:t>
            </a:r>
            <a:endParaRPr b="0" i="0" sz="2250" u="none" cap="none" strike="noStrike">
              <a:solidFill>
                <a:schemeClr val="dk1"/>
              </a:solidFill>
              <a:latin typeface="Calibri"/>
              <a:ea typeface="Calibri"/>
              <a:cs typeface="Calibri"/>
              <a:sym typeface="Calibri"/>
            </a:endParaRPr>
          </a:p>
        </p:txBody>
      </p:sp>
      <p:sp>
        <p:nvSpPr>
          <p:cNvPr id="53" name="Google Shape;53;p3"/>
          <p:cNvSpPr/>
          <p:nvPr/>
        </p:nvSpPr>
        <p:spPr>
          <a:xfrm>
            <a:off x="428625" y="1085850"/>
            <a:ext cx="8286750" cy="957263"/>
          </a:xfrm>
          <a:prstGeom prst="rect">
            <a:avLst/>
          </a:prstGeom>
          <a:solidFill>
            <a:srgbClr val="FFFFFF"/>
          </a:solidFill>
          <a:ln cap="flat" cmpd="sng" w="9525">
            <a:solidFill>
              <a:srgbClr val="667E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57225" y="1314450"/>
            <a:ext cx="7900988" cy="457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0" i="1" lang="en-US" sz="1125" u="none" cap="none" strike="noStrike">
                <a:solidFill>
                  <a:srgbClr val="2D3748"/>
                </a:solidFill>
                <a:latin typeface="Noto Sans"/>
                <a:ea typeface="Noto Sans"/>
                <a:cs typeface="Noto Sans"/>
                <a:sym typeface="Noto Sans"/>
              </a:rPr>
              <a:t>"Reliable AI systems consistently deliver accurate, predictable, and trustworthy results while maintaining transparency, safety, and robustness across diverse operating conditions."</a:t>
            </a:r>
            <a:endParaRPr b="0" i="0" sz="1125" u="none" cap="none" strike="noStrike">
              <a:solidFill>
                <a:schemeClr val="dk1"/>
              </a:solidFill>
              <a:latin typeface="Calibri"/>
              <a:ea typeface="Calibri"/>
              <a:cs typeface="Calibri"/>
              <a:sym typeface="Calibri"/>
            </a:endParaRPr>
          </a:p>
        </p:txBody>
      </p:sp>
      <p:sp>
        <p:nvSpPr>
          <p:cNvPr id="55" name="Google Shape;55;p3"/>
          <p:cNvSpPr/>
          <p:nvPr/>
        </p:nvSpPr>
        <p:spPr>
          <a:xfrm>
            <a:off x="428625" y="2228850"/>
            <a:ext cx="4057650" cy="115840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6" name="Google Shape;56;p3"/>
          <p:cNvPicPr preferRelativeResize="0"/>
          <p:nvPr/>
        </p:nvPicPr>
        <p:blipFill rotWithShape="1">
          <a:blip r:embed="rId4">
            <a:alphaModFix/>
          </a:blip>
          <a:srcRect b="0" l="0" r="0" t="0"/>
          <a:stretch/>
        </p:blipFill>
        <p:spPr>
          <a:xfrm>
            <a:off x="2314575" y="2400300"/>
            <a:ext cx="285750" cy="285750"/>
          </a:xfrm>
          <a:prstGeom prst="rect">
            <a:avLst/>
          </a:prstGeom>
          <a:noFill/>
          <a:ln>
            <a:noFill/>
          </a:ln>
        </p:spPr>
      </p:pic>
      <p:sp>
        <p:nvSpPr>
          <p:cNvPr id="57" name="Google Shape;57;p3"/>
          <p:cNvSpPr/>
          <p:nvPr/>
        </p:nvSpPr>
        <p:spPr>
          <a:xfrm>
            <a:off x="600075" y="2800350"/>
            <a:ext cx="3786188"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Robustness</a:t>
            </a:r>
            <a:endParaRPr b="0" i="0" sz="1125" u="none" cap="none" strike="noStrike">
              <a:solidFill>
                <a:schemeClr val="dk1"/>
              </a:solidFill>
              <a:latin typeface="Calibri"/>
              <a:ea typeface="Calibri"/>
              <a:cs typeface="Calibri"/>
              <a:sym typeface="Calibri"/>
            </a:endParaRPr>
          </a:p>
        </p:txBody>
      </p:sp>
      <p:sp>
        <p:nvSpPr>
          <p:cNvPr id="58" name="Google Shape;58;p3"/>
          <p:cNvSpPr/>
          <p:nvPr/>
        </p:nvSpPr>
        <p:spPr>
          <a:xfrm>
            <a:off x="600075" y="3071813"/>
            <a:ext cx="3786188" cy="14399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Performs consistently across different environments and edge cases</a:t>
            </a:r>
            <a:endParaRPr b="0" i="0" sz="810" u="none" cap="none" strike="noStrike">
              <a:solidFill>
                <a:schemeClr val="dk1"/>
              </a:solidFill>
              <a:latin typeface="Calibri"/>
              <a:ea typeface="Calibri"/>
              <a:cs typeface="Calibri"/>
              <a:sym typeface="Calibri"/>
            </a:endParaRPr>
          </a:p>
        </p:txBody>
      </p:sp>
      <p:sp>
        <p:nvSpPr>
          <p:cNvPr id="59" name="Google Shape;59;p3"/>
          <p:cNvSpPr/>
          <p:nvPr/>
        </p:nvSpPr>
        <p:spPr>
          <a:xfrm>
            <a:off x="4657725" y="2228850"/>
            <a:ext cx="4057650" cy="115840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0" name="Google Shape;60;p3"/>
          <p:cNvPicPr preferRelativeResize="0"/>
          <p:nvPr/>
        </p:nvPicPr>
        <p:blipFill rotWithShape="1">
          <a:blip r:embed="rId5">
            <a:alphaModFix/>
          </a:blip>
          <a:srcRect b="0" l="0" r="0" t="0"/>
          <a:stretch/>
        </p:blipFill>
        <p:spPr>
          <a:xfrm>
            <a:off x="6525816" y="2400300"/>
            <a:ext cx="321469" cy="285750"/>
          </a:xfrm>
          <a:prstGeom prst="rect">
            <a:avLst/>
          </a:prstGeom>
          <a:noFill/>
          <a:ln>
            <a:noFill/>
          </a:ln>
        </p:spPr>
      </p:pic>
      <p:sp>
        <p:nvSpPr>
          <p:cNvPr id="61" name="Google Shape;61;p3"/>
          <p:cNvSpPr/>
          <p:nvPr/>
        </p:nvSpPr>
        <p:spPr>
          <a:xfrm>
            <a:off x="4829175" y="2800350"/>
            <a:ext cx="3786188"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Interpretability</a:t>
            </a:r>
            <a:endParaRPr b="0" i="0" sz="1125" u="none" cap="none" strike="noStrike">
              <a:solidFill>
                <a:schemeClr val="dk1"/>
              </a:solidFill>
              <a:latin typeface="Calibri"/>
              <a:ea typeface="Calibri"/>
              <a:cs typeface="Calibri"/>
              <a:sym typeface="Calibri"/>
            </a:endParaRPr>
          </a:p>
        </p:txBody>
      </p:sp>
      <p:sp>
        <p:nvSpPr>
          <p:cNvPr id="62" name="Google Shape;62;p3"/>
          <p:cNvSpPr/>
          <p:nvPr/>
        </p:nvSpPr>
        <p:spPr>
          <a:xfrm>
            <a:off x="4829175" y="3071813"/>
            <a:ext cx="3786188" cy="14399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Provides clear explanations for decisions and outcomes</a:t>
            </a:r>
            <a:endParaRPr b="0" i="0" sz="810" u="none" cap="none" strike="noStrike">
              <a:solidFill>
                <a:schemeClr val="dk1"/>
              </a:solidFill>
              <a:latin typeface="Calibri"/>
              <a:ea typeface="Calibri"/>
              <a:cs typeface="Calibri"/>
              <a:sym typeface="Calibri"/>
            </a:endParaRPr>
          </a:p>
        </p:txBody>
      </p:sp>
      <p:sp>
        <p:nvSpPr>
          <p:cNvPr id="63" name="Google Shape;63;p3"/>
          <p:cNvSpPr/>
          <p:nvPr/>
        </p:nvSpPr>
        <p:spPr>
          <a:xfrm>
            <a:off x="428625" y="3558704"/>
            <a:ext cx="4057650" cy="115840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4" name="Google Shape;64;p3"/>
          <p:cNvPicPr preferRelativeResize="0"/>
          <p:nvPr/>
        </p:nvPicPr>
        <p:blipFill rotWithShape="1">
          <a:blip r:embed="rId6">
            <a:alphaModFix/>
          </a:blip>
          <a:srcRect b="0" l="0" r="0" t="0"/>
          <a:stretch/>
        </p:blipFill>
        <p:spPr>
          <a:xfrm>
            <a:off x="2332434" y="3730154"/>
            <a:ext cx="250031" cy="285750"/>
          </a:xfrm>
          <a:prstGeom prst="rect">
            <a:avLst/>
          </a:prstGeom>
          <a:noFill/>
          <a:ln>
            <a:noFill/>
          </a:ln>
        </p:spPr>
      </p:pic>
      <p:sp>
        <p:nvSpPr>
          <p:cNvPr id="65" name="Google Shape;65;p3"/>
          <p:cNvSpPr/>
          <p:nvPr/>
        </p:nvSpPr>
        <p:spPr>
          <a:xfrm>
            <a:off x="600075" y="4130204"/>
            <a:ext cx="3786188"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Safety</a:t>
            </a:r>
            <a:endParaRPr b="0" i="0" sz="1125" u="none" cap="none" strike="noStrike">
              <a:solidFill>
                <a:schemeClr val="dk1"/>
              </a:solidFill>
              <a:latin typeface="Calibri"/>
              <a:ea typeface="Calibri"/>
              <a:cs typeface="Calibri"/>
              <a:sym typeface="Calibri"/>
            </a:endParaRPr>
          </a:p>
        </p:txBody>
      </p:sp>
      <p:sp>
        <p:nvSpPr>
          <p:cNvPr id="66" name="Google Shape;66;p3"/>
          <p:cNvSpPr/>
          <p:nvPr/>
        </p:nvSpPr>
        <p:spPr>
          <a:xfrm>
            <a:off x="600075" y="4401666"/>
            <a:ext cx="3786188" cy="14399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Operates within defined boundaries with fail-safe mechanisms</a:t>
            </a:r>
            <a:endParaRPr b="0" i="0" sz="810" u="none" cap="none" strike="noStrike">
              <a:solidFill>
                <a:schemeClr val="dk1"/>
              </a:solidFill>
              <a:latin typeface="Calibri"/>
              <a:ea typeface="Calibri"/>
              <a:cs typeface="Calibri"/>
              <a:sym typeface="Calibri"/>
            </a:endParaRPr>
          </a:p>
        </p:txBody>
      </p:sp>
      <p:sp>
        <p:nvSpPr>
          <p:cNvPr id="67" name="Google Shape;67;p3"/>
          <p:cNvSpPr/>
          <p:nvPr/>
        </p:nvSpPr>
        <p:spPr>
          <a:xfrm>
            <a:off x="4657725" y="3558704"/>
            <a:ext cx="4057650" cy="115840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8" name="Google Shape;68;p3"/>
          <p:cNvPicPr preferRelativeResize="0"/>
          <p:nvPr/>
        </p:nvPicPr>
        <p:blipFill rotWithShape="1">
          <a:blip r:embed="rId7">
            <a:alphaModFix/>
          </a:blip>
          <a:srcRect b="0" l="0" r="0" t="0"/>
          <a:stretch/>
        </p:blipFill>
        <p:spPr>
          <a:xfrm>
            <a:off x="6543675" y="3730154"/>
            <a:ext cx="285750" cy="285750"/>
          </a:xfrm>
          <a:prstGeom prst="rect">
            <a:avLst/>
          </a:prstGeom>
          <a:noFill/>
          <a:ln>
            <a:noFill/>
          </a:ln>
        </p:spPr>
      </p:pic>
      <p:sp>
        <p:nvSpPr>
          <p:cNvPr id="69" name="Google Shape;69;p3"/>
          <p:cNvSpPr/>
          <p:nvPr/>
        </p:nvSpPr>
        <p:spPr>
          <a:xfrm>
            <a:off x="4829175" y="4130204"/>
            <a:ext cx="3786188"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Accuracy</a:t>
            </a:r>
            <a:endParaRPr b="0" i="0" sz="1125" u="none" cap="none" strike="noStrike">
              <a:solidFill>
                <a:schemeClr val="dk1"/>
              </a:solidFill>
              <a:latin typeface="Calibri"/>
              <a:ea typeface="Calibri"/>
              <a:cs typeface="Calibri"/>
              <a:sym typeface="Calibri"/>
            </a:endParaRPr>
          </a:p>
        </p:txBody>
      </p:sp>
      <p:sp>
        <p:nvSpPr>
          <p:cNvPr id="70" name="Google Shape;70;p3"/>
          <p:cNvSpPr/>
          <p:nvPr/>
        </p:nvSpPr>
        <p:spPr>
          <a:xfrm>
            <a:off x="4829175" y="4401666"/>
            <a:ext cx="3786188" cy="14399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Encompasses fairness, accountability, and ethical considerations</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7" name="Google Shape;77;p4"/>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The Evolution of AI: From Generative to Agentic</a:t>
            </a:r>
            <a:endParaRPr b="0" i="0" sz="2250" u="none" cap="none" strike="noStrike">
              <a:solidFill>
                <a:schemeClr val="dk1"/>
              </a:solidFill>
              <a:latin typeface="Calibri"/>
              <a:ea typeface="Calibri"/>
              <a:cs typeface="Calibri"/>
              <a:sym typeface="Calibri"/>
            </a:endParaRPr>
          </a:p>
        </p:txBody>
      </p:sp>
      <p:sp>
        <p:nvSpPr>
          <p:cNvPr id="78" name="Google Shape;78;p4"/>
          <p:cNvSpPr/>
          <p:nvPr/>
        </p:nvSpPr>
        <p:spPr>
          <a:xfrm>
            <a:off x="2214563" y="1085850"/>
            <a:ext cx="571500" cy="571500"/>
          </a:xfrm>
          <a:prstGeom prst="ellipse">
            <a:avLst/>
          </a:prstGeom>
          <a:solidFill>
            <a:srgbClr val="ED8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 name="Google Shape;79;p4"/>
          <p:cNvPicPr preferRelativeResize="0"/>
          <p:nvPr/>
        </p:nvPicPr>
        <p:blipFill rotWithShape="1">
          <a:blip r:embed="rId4">
            <a:alphaModFix/>
          </a:blip>
          <a:srcRect b="0" l="0" r="0" t="0"/>
          <a:stretch/>
        </p:blipFill>
        <p:spPr>
          <a:xfrm>
            <a:off x="2386013" y="1257300"/>
            <a:ext cx="228600" cy="228600"/>
          </a:xfrm>
          <a:prstGeom prst="rect">
            <a:avLst/>
          </a:prstGeom>
          <a:noFill/>
          <a:ln>
            <a:noFill/>
          </a:ln>
        </p:spPr>
      </p:pic>
      <p:sp>
        <p:nvSpPr>
          <p:cNvPr id="80" name="Google Shape;80;p4"/>
          <p:cNvSpPr/>
          <p:nvPr/>
        </p:nvSpPr>
        <p:spPr>
          <a:xfrm>
            <a:off x="428625" y="1771650"/>
            <a:ext cx="42148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Generative AI</a:t>
            </a:r>
            <a:endParaRPr b="0" i="0" sz="1125" u="none" cap="none" strike="noStrike">
              <a:solidFill>
                <a:schemeClr val="dk1"/>
              </a:solidFill>
              <a:latin typeface="Calibri"/>
              <a:ea typeface="Calibri"/>
              <a:cs typeface="Calibri"/>
              <a:sym typeface="Calibri"/>
            </a:endParaRPr>
          </a:p>
        </p:txBody>
      </p:sp>
      <p:sp>
        <p:nvSpPr>
          <p:cNvPr id="81" name="Google Shape;81;p4"/>
          <p:cNvSpPr/>
          <p:nvPr/>
        </p:nvSpPr>
        <p:spPr>
          <a:xfrm>
            <a:off x="428625" y="2043113"/>
            <a:ext cx="4214813" cy="1542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Content creation and response generation</a:t>
            </a:r>
            <a:endParaRPr b="0" i="0" sz="810" u="none" cap="none" strike="noStrike">
              <a:solidFill>
                <a:schemeClr val="dk1"/>
              </a:solidFill>
              <a:latin typeface="Calibri"/>
              <a:ea typeface="Calibri"/>
              <a:cs typeface="Calibri"/>
              <a:sym typeface="Calibri"/>
            </a:endParaRPr>
          </a:p>
        </p:txBody>
      </p:sp>
      <p:pic>
        <p:nvPicPr>
          <p:cNvPr descr="preencoded.png" id="82" name="Google Shape;82;p4"/>
          <p:cNvPicPr preferRelativeResize="0"/>
          <p:nvPr/>
        </p:nvPicPr>
        <p:blipFill rotWithShape="1">
          <a:blip r:embed="rId5">
            <a:alphaModFix/>
          </a:blip>
          <a:srcRect b="0" l="0" r="0" t="0"/>
          <a:stretch/>
        </p:blipFill>
        <p:spPr>
          <a:xfrm>
            <a:off x="4586288" y="1371600"/>
            <a:ext cx="200025" cy="228600"/>
          </a:xfrm>
          <a:prstGeom prst="rect">
            <a:avLst/>
          </a:prstGeom>
          <a:noFill/>
          <a:ln>
            <a:noFill/>
          </a:ln>
        </p:spPr>
      </p:pic>
      <p:sp>
        <p:nvSpPr>
          <p:cNvPr id="83" name="Google Shape;83;p4"/>
          <p:cNvSpPr/>
          <p:nvPr/>
        </p:nvSpPr>
        <p:spPr>
          <a:xfrm>
            <a:off x="6357938" y="1085850"/>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4" name="Google Shape;84;p4"/>
          <p:cNvPicPr preferRelativeResize="0"/>
          <p:nvPr/>
        </p:nvPicPr>
        <p:blipFill rotWithShape="1">
          <a:blip r:embed="rId6">
            <a:alphaModFix/>
          </a:blip>
          <a:srcRect b="0" l="0" r="0" t="0"/>
          <a:stretch/>
        </p:blipFill>
        <p:spPr>
          <a:xfrm>
            <a:off x="6500813" y="1257300"/>
            <a:ext cx="285750" cy="228600"/>
          </a:xfrm>
          <a:prstGeom prst="rect">
            <a:avLst/>
          </a:prstGeom>
          <a:noFill/>
          <a:ln>
            <a:noFill/>
          </a:ln>
        </p:spPr>
      </p:pic>
      <p:sp>
        <p:nvSpPr>
          <p:cNvPr id="85" name="Google Shape;85;p4"/>
          <p:cNvSpPr/>
          <p:nvPr/>
        </p:nvSpPr>
        <p:spPr>
          <a:xfrm>
            <a:off x="4572000" y="1771650"/>
            <a:ext cx="42148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Agentic AI</a:t>
            </a:r>
            <a:endParaRPr b="0" i="0" sz="1125" u="none" cap="none" strike="noStrike">
              <a:solidFill>
                <a:schemeClr val="dk1"/>
              </a:solidFill>
              <a:latin typeface="Calibri"/>
              <a:ea typeface="Calibri"/>
              <a:cs typeface="Calibri"/>
              <a:sym typeface="Calibri"/>
            </a:endParaRPr>
          </a:p>
        </p:txBody>
      </p:sp>
      <p:sp>
        <p:nvSpPr>
          <p:cNvPr id="86" name="Google Shape;86;p4"/>
          <p:cNvSpPr/>
          <p:nvPr/>
        </p:nvSpPr>
        <p:spPr>
          <a:xfrm>
            <a:off x="4572000" y="2043113"/>
            <a:ext cx="4214813" cy="1542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Autonomous action and goal-oriented execution</a:t>
            </a:r>
            <a:endParaRPr b="0" i="0" sz="810" u="none" cap="none" strike="noStrike">
              <a:solidFill>
                <a:schemeClr val="dk1"/>
              </a:solidFill>
              <a:latin typeface="Calibri"/>
              <a:ea typeface="Calibri"/>
              <a:cs typeface="Calibri"/>
              <a:sym typeface="Calibri"/>
            </a:endParaRPr>
          </a:p>
        </p:txBody>
      </p:sp>
      <p:sp>
        <p:nvSpPr>
          <p:cNvPr id="87" name="Google Shape;87;p4"/>
          <p:cNvSpPr/>
          <p:nvPr/>
        </p:nvSpPr>
        <p:spPr>
          <a:xfrm>
            <a:off x="428625" y="2426001"/>
            <a:ext cx="4029075" cy="228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8" name="Google Shape;88;p4"/>
          <p:cNvPicPr preferRelativeResize="0"/>
          <p:nvPr/>
        </p:nvPicPr>
        <p:blipFill rotWithShape="1">
          <a:blip r:embed="rId7">
            <a:alphaModFix/>
          </a:blip>
          <a:srcRect b="0" l="0" r="0" t="0"/>
          <a:stretch/>
        </p:blipFill>
        <p:spPr>
          <a:xfrm>
            <a:off x="657225" y="2697463"/>
            <a:ext cx="171450" cy="171450"/>
          </a:xfrm>
          <a:prstGeom prst="rect">
            <a:avLst/>
          </a:prstGeom>
          <a:noFill/>
          <a:ln>
            <a:noFill/>
          </a:ln>
        </p:spPr>
      </p:pic>
      <p:sp>
        <p:nvSpPr>
          <p:cNvPr id="89" name="Google Shape;89;p4"/>
          <p:cNvSpPr/>
          <p:nvPr/>
        </p:nvSpPr>
        <p:spPr>
          <a:xfrm>
            <a:off x="885825" y="2654601"/>
            <a:ext cx="1212959" cy="2571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SzPts val="1350"/>
              <a:buFont typeface="Noto Sans"/>
              <a:buNone/>
            </a:pPr>
            <a:r>
              <a:rPr b="1" i="0" lang="en-US" sz="1350" u="none" cap="none" strike="noStrike">
                <a:solidFill>
                  <a:srgbClr val="000000"/>
                </a:solidFill>
                <a:latin typeface="Noto Sans"/>
                <a:ea typeface="Noto Sans"/>
                <a:cs typeface="Noto Sans"/>
                <a:sym typeface="Noto Sans"/>
              </a:rPr>
              <a:t>Generative AI</a:t>
            </a:r>
            <a:endParaRPr b="0" i="0" sz="1350" u="none" cap="none" strike="noStrike">
              <a:solidFill>
                <a:schemeClr val="dk1"/>
              </a:solidFill>
              <a:latin typeface="Calibri"/>
              <a:ea typeface="Calibri"/>
              <a:cs typeface="Calibri"/>
              <a:sym typeface="Calibri"/>
            </a:endParaRPr>
          </a:p>
        </p:txBody>
      </p:sp>
      <p:sp>
        <p:nvSpPr>
          <p:cNvPr id="90" name="Google Shape;90;p4"/>
          <p:cNvSpPr/>
          <p:nvPr/>
        </p:nvSpPr>
        <p:spPr>
          <a:xfrm>
            <a:off x="657225" y="3026076"/>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Responds to prompts</a:t>
            </a:r>
            <a:endParaRPr b="0" i="0" sz="900" u="none" cap="none" strike="noStrike">
              <a:solidFill>
                <a:schemeClr val="dk1"/>
              </a:solidFill>
              <a:latin typeface="Calibri"/>
              <a:ea typeface="Calibri"/>
              <a:cs typeface="Calibri"/>
              <a:sym typeface="Calibri"/>
            </a:endParaRPr>
          </a:p>
        </p:txBody>
      </p:sp>
      <p:sp>
        <p:nvSpPr>
          <p:cNvPr id="91" name="Google Shape;91;p4"/>
          <p:cNvSpPr/>
          <p:nvPr/>
        </p:nvSpPr>
        <p:spPr>
          <a:xfrm>
            <a:off x="657225" y="3318970"/>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Creates content (text, images, code)</a:t>
            </a:r>
            <a:endParaRPr b="0" i="0" sz="900" u="none" cap="none" strike="noStrike">
              <a:solidFill>
                <a:schemeClr val="dk1"/>
              </a:solidFill>
              <a:latin typeface="Calibri"/>
              <a:ea typeface="Calibri"/>
              <a:cs typeface="Calibri"/>
              <a:sym typeface="Calibri"/>
            </a:endParaRPr>
          </a:p>
        </p:txBody>
      </p:sp>
      <p:sp>
        <p:nvSpPr>
          <p:cNvPr id="92" name="Google Shape;92;p4"/>
          <p:cNvSpPr/>
          <p:nvPr/>
        </p:nvSpPr>
        <p:spPr>
          <a:xfrm>
            <a:off x="657225" y="3611863"/>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Requires human direction</a:t>
            </a:r>
            <a:endParaRPr b="0" i="0" sz="900" u="none" cap="none" strike="noStrike">
              <a:solidFill>
                <a:schemeClr val="dk1"/>
              </a:solidFill>
              <a:latin typeface="Calibri"/>
              <a:ea typeface="Calibri"/>
              <a:cs typeface="Calibri"/>
              <a:sym typeface="Calibri"/>
            </a:endParaRPr>
          </a:p>
        </p:txBody>
      </p:sp>
      <p:sp>
        <p:nvSpPr>
          <p:cNvPr id="93" name="Google Shape;93;p4"/>
          <p:cNvSpPr/>
          <p:nvPr/>
        </p:nvSpPr>
        <p:spPr>
          <a:xfrm>
            <a:off x="657225" y="3904757"/>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Passive interaction model</a:t>
            </a:r>
            <a:endParaRPr b="0" i="0" sz="900" u="none" cap="none" strike="noStrike">
              <a:solidFill>
                <a:schemeClr val="dk1"/>
              </a:solidFill>
              <a:latin typeface="Calibri"/>
              <a:ea typeface="Calibri"/>
              <a:cs typeface="Calibri"/>
              <a:sym typeface="Calibri"/>
            </a:endParaRPr>
          </a:p>
        </p:txBody>
      </p:sp>
      <p:sp>
        <p:nvSpPr>
          <p:cNvPr id="94" name="Google Shape;94;p4"/>
          <p:cNvSpPr/>
          <p:nvPr/>
        </p:nvSpPr>
        <p:spPr>
          <a:xfrm>
            <a:off x="657225" y="4197651"/>
            <a:ext cx="3643313" cy="285750"/>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Limited to generation tasks</a:t>
            </a:r>
            <a:endParaRPr b="0" i="0" sz="900" u="none" cap="none" strike="noStrike">
              <a:solidFill>
                <a:schemeClr val="dk1"/>
              </a:solidFill>
              <a:latin typeface="Calibri"/>
              <a:ea typeface="Calibri"/>
              <a:cs typeface="Calibri"/>
              <a:sym typeface="Calibri"/>
            </a:endParaRPr>
          </a:p>
        </p:txBody>
      </p:sp>
      <p:sp>
        <p:nvSpPr>
          <p:cNvPr id="95" name="Google Shape;95;p4"/>
          <p:cNvSpPr/>
          <p:nvPr/>
        </p:nvSpPr>
        <p:spPr>
          <a:xfrm>
            <a:off x="4686300" y="2426001"/>
            <a:ext cx="4029075" cy="228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6" name="Google Shape;96;p4"/>
          <p:cNvPicPr preferRelativeResize="0"/>
          <p:nvPr/>
        </p:nvPicPr>
        <p:blipFill rotWithShape="1">
          <a:blip r:embed="rId8">
            <a:alphaModFix/>
          </a:blip>
          <a:srcRect b="0" l="0" r="0" t="0"/>
          <a:stretch/>
        </p:blipFill>
        <p:spPr>
          <a:xfrm>
            <a:off x="4914900" y="2697463"/>
            <a:ext cx="214313" cy="171450"/>
          </a:xfrm>
          <a:prstGeom prst="rect">
            <a:avLst/>
          </a:prstGeom>
          <a:noFill/>
          <a:ln>
            <a:noFill/>
          </a:ln>
        </p:spPr>
      </p:pic>
      <p:sp>
        <p:nvSpPr>
          <p:cNvPr id="97" name="Google Shape;97;p4"/>
          <p:cNvSpPr/>
          <p:nvPr/>
        </p:nvSpPr>
        <p:spPr>
          <a:xfrm>
            <a:off x="5186363" y="2654601"/>
            <a:ext cx="931283" cy="2571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SzPts val="1350"/>
              <a:buFont typeface="Noto Sans"/>
              <a:buNone/>
            </a:pPr>
            <a:r>
              <a:rPr b="1" i="0" lang="en-US" sz="1350" u="none" cap="none" strike="noStrike">
                <a:solidFill>
                  <a:srgbClr val="000000"/>
                </a:solidFill>
                <a:latin typeface="Noto Sans"/>
                <a:ea typeface="Noto Sans"/>
                <a:cs typeface="Noto Sans"/>
                <a:sym typeface="Noto Sans"/>
              </a:rPr>
              <a:t>Agentic AI</a:t>
            </a:r>
            <a:endParaRPr b="0" i="0" sz="1350" u="none" cap="none" strike="noStrike">
              <a:solidFill>
                <a:schemeClr val="dk1"/>
              </a:solidFill>
              <a:latin typeface="Calibri"/>
              <a:ea typeface="Calibri"/>
              <a:cs typeface="Calibri"/>
              <a:sym typeface="Calibri"/>
            </a:endParaRPr>
          </a:p>
        </p:txBody>
      </p:sp>
      <p:sp>
        <p:nvSpPr>
          <p:cNvPr id="98" name="Google Shape;98;p4"/>
          <p:cNvSpPr/>
          <p:nvPr/>
        </p:nvSpPr>
        <p:spPr>
          <a:xfrm>
            <a:off x="4914900" y="3026076"/>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Autonomous goal pursuit</a:t>
            </a:r>
            <a:endParaRPr b="0" i="0" sz="900" u="none" cap="none" strike="noStrike">
              <a:solidFill>
                <a:schemeClr val="dk1"/>
              </a:solidFill>
              <a:latin typeface="Calibri"/>
              <a:ea typeface="Calibri"/>
              <a:cs typeface="Calibri"/>
              <a:sym typeface="Calibri"/>
            </a:endParaRPr>
          </a:p>
        </p:txBody>
      </p:sp>
      <p:sp>
        <p:nvSpPr>
          <p:cNvPr id="99" name="Google Shape;99;p4"/>
          <p:cNvSpPr/>
          <p:nvPr/>
        </p:nvSpPr>
        <p:spPr>
          <a:xfrm>
            <a:off x="4914900" y="3318970"/>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Takes actions in environments</a:t>
            </a:r>
            <a:endParaRPr b="0" i="0" sz="900" u="none" cap="none" strike="noStrike">
              <a:solidFill>
                <a:schemeClr val="dk1"/>
              </a:solidFill>
              <a:latin typeface="Calibri"/>
              <a:ea typeface="Calibri"/>
              <a:cs typeface="Calibri"/>
              <a:sym typeface="Calibri"/>
            </a:endParaRPr>
          </a:p>
        </p:txBody>
      </p:sp>
      <p:sp>
        <p:nvSpPr>
          <p:cNvPr id="100" name="Google Shape;100;p4"/>
          <p:cNvSpPr/>
          <p:nvPr/>
        </p:nvSpPr>
        <p:spPr>
          <a:xfrm>
            <a:off x="4914900" y="3611863"/>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Plans and executes strategies</a:t>
            </a:r>
            <a:endParaRPr b="0" i="0" sz="900" u="none" cap="none" strike="noStrike">
              <a:solidFill>
                <a:schemeClr val="dk1"/>
              </a:solidFill>
              <a:latin typeface="Calibri"/>
              <a:ea typeface="Calibri"/>
              <a:cs typeface="Calibri"/>
              <a:sym typeface="Calibri"/>
            </a:endParaRPr>
          </a:p>
        </p:txBody>
      </p:sp>
      <p:sp>
        <p:nvSpPr>
          <p:cNvPr id="101" name="Google Shape;101;p4"/>
          <p:cNvSpPr/>
          <p:nvPr/>
        </p:nvSpPr>
        <p:spPr>
          <a:xfrm>
            <a:off x="4914900" y="3904757"/>
            <a:ext cx="3643313" cy="292894"/>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Active interaction model</a:t>
            </a:r>
            <a:endParaRPr b="0" i="0" sz="900" u="none" cap="none" strike="noStrike">
              <a:solidFill>
                <a:schemeClr val="dk1"/>
              </a:solidFill>
              <a:latin typeface="Calibri"/>
              <a:ea typeface="Calibri"/>
              <a:cs typeface="Calibri"/>
              <a:sym typeface="Calibri"/>
            </a:endParaRPr>
          </a:p>
        </p:txBody>
      </p:sp>
      <p:sp>
        <p:nvSpPr>
          <p:cNvPr id="102" name="Google Shape;102;p4"/>
          <p:cNvSpPr/>
          <p:nvPr/>
        </p:nvSpPr>
        <p:spPr>
          <a:xfrm>
            <a:off x="4914900" y="4197651"/>
            <a:ext cx="3643313" cy="285750"/>
          </a:xfrm>
          <a:prstGeom prst="rect">
            <a:avLst/>
          </a:prstGeom>
          <a:noFill/>
          <a:ln>
            <a:noFill/>
          </a:ln>
        </p:spPr>
        <p:txBody>
          <a:bodyPr anchorCtr="0" anchor="ctr" bIns="68050" lIns="0" spcFirstLastPara="1" rIns="0" wrap="square" tIns="6805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 Comprehensive task execution</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preencoded.png" id="108" name="Google Shape;108;p5"/>
          <p:cNvPicPr preferRelativeResize="0"/>
          <p:nvPr/>
        </p:nvPicPr>
        <p:blipFill rotWithShape="1">
          <a:blip r:embed="rId3">
            <a:alphaModFix/>
          </a:blip>
          <a:srcRect b="0" l="0" r="0" t="0"/>
          <a:stretch/>
        </p:blipFill>
        <p:spPr>
          <a:xfrm>
            <a:off x="0" y="-304800"/>
            <a:ext cx="9144000" cy="5800559"/>
          </a:xfrm>
          <a:prstGeom prst="rect">
            <a:avLst/>
          </a:prstGeom>
          <a:noFill/>
          <a:ln>
            <a:noFill/>
          </a:ln>
        </p:spPr>
      </p:pic>
      <p:sp>
        <p:nvSpPr>
          <p:cNvPr id="109" name="Google Shape;109;p5"/>
          <p:cNvSpPr/>
          <p:nvPr/>
        </p:nvSpPr>
        <p:spPr>
          <a:xfrm>
            <a:off x="428625" y="123825"/>
            <a:ext cx="8358300" cy="428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Agentic AI: Core Attributes</a:t>
            </a:r>
            <a:endParaRPr b="0" i="0" sz="2250" u="none" cap="none" strike="noStrike">
              <a:solidFill>
                <a:schemeClr val="dk1"/>
              </a:solidFill>
              <a:latin typeface="Calibri"/>
              <a:ea typeface="Calibri"/>
              <a:cs typeface="Calibri"/>
              <a:sym typeface="Calibri"/>
            </a:endParaRPr>
          </a:p>
        </p:txBody>
      </p:sp>
      <p:sp>
        <p:nvSpPr>
          <p:cNvPr id="110" name="Google Shape;110;p5"/>
          <p:cNvSpPr/>
          <p:nvPr/>
        </p:nvSpPr>
        <p:spPr>
          <a:xfrm>
            <a:off x="428625" y="781050"/>
            <a:ext cx="4029000" cy="202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1" name="Google Shape;111;p5"/>
          <p:cNvPicPr preferRelativeResize="0"/>
          <p:nvPr/>
        </p:nvPicPr>
        <p:blipFill rotWithShape="1">
          <a:blip r:embed="rId4">
            <a:alphaModFix/>
          </a:blip>
          <a:srcRect b="0" l="0" r="0" t="0"/>
          <a:stretch/>
        </p:blipFill>
        <p:spPr>
          <a:xfrm>
            <a:off x="657225" y="1023938"/>
            <a:ext cx="357188" cy="228600"/>
          </a:xfrm>
          <a:prstGeom prst="rect">
            <a:avLst/>
          </a:prstGeom>
          <a:noFill/>
          <a:ln>
            <a:noFill/>
          </a:ln>
        </p:spPr>
      </p:pic>
      <p:sp>
        <p:nvSpPr>
          <p:cNvPr id="112" name="Google Shape;112;p5"/>
          <p:cNvSpPr/>
          <p:nvPr/>
        </p:nvSpPr>
        <p:spPr>
          <a:xfrm>
            <a:off x="1128713" y="1009650"/>
            <a:ext cx="1221000" cy="25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Intentionality</a:t>
            </a:r>
            <a:endParaRPr b="0" i="0" sz="1350" u="none" cap="none" strike="noStrike">
              <a:solidFill>
                <a:schemeClr val="dk1"/>
              </a:solidFill>
              <a:latin typeface="Calibri"/>
              <a:ea typeface="Calibri"/>
              <a:cs typeface="Calibri"/>
              <a:sym typeface="Calibri"/>
            </a:endParaRPr>
          </a:p>
        </p:txBody>
      </p:sp>
      <p:sp>
        <p:nvSpPr>
          <p:cNvPr id="113" name="Google Shape;113;p5"/>
          <p:cNvSpPr/>
          <p:nvPr/>
        </p:nvSpPr>
        <p:spPr>
          <a:xfrm>
            <a:off x="657225" y="1381125"/>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The ability to pursue specific goals and objectives, often derived from high-level directives or learned from environmental interactions.</a:t>
            </a:r>
            <a:endParaRPr b="0" i="0" sz="900" u="none" cap="none" strike="noStrike">
              <a:solidFill>
                <a:schemeClr val="dk1"/>
              </a:solidFill>
              <a:latin typeface="Calibri"/>
              <a:ea typeface="Calibri"/>
              <a:cs typeface="Calibri"/>
              <a:sym typeface="Calibri"/>
            </a:endParaRPr>
          </a:p>
        </p:txBody>
      </p:sp>
      <p:sp>
        <p:nvSpPr>
          <p:cNvPr id="114" name="Google Shape;114;p5"/>
          <p:cNvSpPr/>
          <p:nvPr/>
        </p:nvSpPr>
        <p:spPr>
          <a:xfrm>
            <a:off x="657225" y="2044015"/>
            <a:ext cx="3571800" cy="537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57225" y="2044015"/>
            <a:ext cx="3643200" cy="537300"/>
          </a:xfrm>
          <a:prstGeom prst="rect">
            <a:avLst/>
          </a:prstGeom>
          <a:noFill/>
          <a:ln>
            <a:noFill/>
          </a:ln>
        </p:spPr>
        <p:txBody>
          <a:bodyPr anchorCtr="0" anchor="ctr" bIns="136000" lIns="136000" spcFirstLastPara="1" rIns="136000" wrap="square" tIns="136000">
            <a:spAutoFit/>
          </a:bodyPr>
          <a:lstStyle/>
          <a:p>
            <a:pPr indent="0" lvl="0" marL="0" marR="0" rtl="0" algn="l">
              <a:spcBef>
                <a:spcPts val="0"/>
              </a:spcBef>
              <a:spcAft>
                <a:spcPts val="0"/>
              </a:spcAft>
              <a:buClr>
                <a:srgbClr val="2D3748"/>
              </a:buClr>
              <a:buSzPts val="810"/>
              <a:buFont typeface="Noto Sans"/>
              <a:buNone/>
            </a:pPr>
            <a:r>
              <a:rPr b="0" i="1" lang="en-US" sz="810" u="none" cap="none" strike="noStrike">
                <a:solidFill>
                  <a:srgbClr val="2D3748"/>
                </a:solidFill>
                <a:latin typeface="Noto Sans"/>
                <a:ea typeface="Noto Sans"/>
                <a:cs typeface="Noto Sans"/>
                <a:sym typeface="Noto Sans"/>
              </a:rPr>
              <a:t>Example: An AI agent tasked with optimizing supply chain efficiency actively seeks solutions to reduce costs and improve delivery times.</a:t>
            </a:r>
            <a:endParaRPr b="0" i="0" sz="810" u="none" cap="none" strike="noStrike">
              <a:solidFill>
                <a:schemeClr val="dk1"/>
              </a:solidFill>
              <a:latin typeface="Calibri"/>
              <a:ea typeface="Calibri"/>
              <a:cs typeface="Calibri"/>
              <a:sym typeface="Calibri"/>
            </a:endParaRPr>
          </a:p>
        </p:txBody>
      </p:sp>
      <p:sp>
        <p:nvSpPr>
          <p:cNvPr id="116" name="Google Shape;116;p5"/>
          <p:cNvSpPr/>
          <p:nvPr/>
        </p:nvSpPr>
        <p:spPr>
          <a:xfrm>
            <a:off x="4686300" y="781050"/>
            <a:ext cx="4029000" cy="202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 name="Google Shape;117;p5"/>
          <p:cNvPicPr preferRelativeResize="0"/>
          <p:nvPr/>
        </p:nvPicPr>
        <p:blipFill rotWithShape="1">
          <a:blip r:embed="rId5">
            <a:alphaModFix/>
          </a:blip>
          <a:srcRect b="0" l="0" r="0" t="0"/>
          <a:stretch/>
        </p:blipFill>
        <p:spPr>
          <a:xfrm>
            <a:off x="4914900" y="1023938"/>
            <a:ext cx="357188" cy="228600"/>
          </a:xfrm>
          <a:prstGeom prst="rect">
            <a:avLst/>
          </a:prstGeom>
          <a:noFill/>
          <a:ln>
            <a:noFill/>
          </a:ln>
        </p:spPr>
      </p:pic>
      <p:sp>
        <p:nvSpPr>
          <p:cNvPr id="118" name="Google Shape;118;p5"/>
          <p:cNvSpPr/>
          <p:nvPr/>
        </p:nvSpPr>
        <p:spPr>
          <a:xfrm>
            <a:off x="5386388" y="1009650"/>
            <a:ext cx="945900" cy="25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Autonomy</a:t>
            </a:r>
            <a:endParaRPr b="0" i="0" sz="1350" u="none" cap="none" strike="noStrike">
              <a:solidFill>
                <a:schemeClr val="dk1"/>
              </a:solidFill>
              <a:latin typeface="Calibri"/>
              <a:ea typeface="Calibri"/>
              <a:cs typeface="Calibri"/>
              <a:sym typeface="Calibri"/>
            </a:endParaRPr>
          </a:p>
        </p:txBody>
      </p:sp>
      <p:sp>
        <p:nvSpPr>
          <p:cNvPr id="119" name="Google Shape;119;p5"/>
          <p:cNvSpPr/>
          <p:nvPr/>
        </p:nvSpPr>
        <p:spPr>
          <a:xfrm>
            <a:off x="4914900" y="1381125"/>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The capacity to operate independently without continuous human intervention, making decisions and executing tasks based on internal models.</a:t>
            </a:r>
            <a:endParaRPr b="0" i="0" sz="900" u="none" cap="none" strike="noStrike">
              <a:solidFill>
                <a:schemeClr val="dk1"/>
              </a:solidFill>
              <a:latin typeface="Calibri"/>
              <a:ea typeface="Calibri"/>
              <a:cs typeface="Calibri"/>
              <a:sym typeface="Calibri"/>
            </a:endParaRPr>
          </a:p>
        </p:txBody>
      </p:sp>
      <p:sp>
        <p:nvSpPr>
          <p:cNvPr id="120" name="Google Shape;120;p5"/>
          <p:cNvSpPr/>
          <p:nvPr/>
        </p:nvSpPr>
        <p:spPr>
          <a:xfrm>
            <a:off x="4914900" y="2044015"/>
            <a:ext cx="3571800" cy="537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4914900" y="2044015"/>
            <a:ext cx="3643200" cy="537300"/>
          </a:xfrm>
          <a:prstGeom prst="rect">
            <a:avLst/>
          </a:prstGeom>
          <a:noFill/>
          <a:ln>
            <a:noFill/>
          </a:ln>
        </p:spPr>
        <p:txBody>
          <a:bodyPr anchorCtr="0" anchor="ctr" bIns="136000" lIns="136000" spcFirstLastPara="1" rIns="136000" wrap="square" tIns="136000">
            <a:spAutoFit/>
          </a:bodyPr>
          <a:lstStyle/>
          <a:p>
            <a:pPr indent="0" lvl="0" marL="0" marR="0" rtl="0" algn="l">
              <a:spcBef>
                <a:spcPts val="0"/>
              </a:spcBef>
              <a:spcAft>
                <a:spcPts val="0"/>
              </a:spcAft>
              <a:buClr>
                <a:srgbClr val="2D3748"/>
              </a:buClr>
              <a:buSzPts val="810"/>
              <a:buFont typeface="Noto Sans"/>
              <a:buNone/>
            </a:pPr>
            <a:r>
              <a:rPr b="0" i="1" lang="en-US" sz="810" u="none" cap="none" strike="noStrike">
                <a:solidFill>
                  <a:srgbClr val="2D3748"/>
                </a:solidFill>
                <a:latin typeface="Noto Sans"/>
                <a:ea typeface="Noto Sans"/>
                <a:cs typeface="Noto Sans"/>
                <a:sym typeface="Noto Sans"/>
              </a:rPr>
              <a:t>Example: A trading agent that monitors markets, analyzes trends, and executes trades without requiring approval for each transaction.</a:t>
            </a:r>
            <a:endParaRPr b="0" i="0" sz="810" u="none" cap="none" strike="noStrike">
              <a:solidFill>
                <a:schemeClr val="dk1"/>
              </a:solidFill>
              <a:latin typeface="Calibri"/>
              <a:ea typeface="Calibri"/>
              <a:cs typeface="Calibri"/>
              <a:sym typeface="Calibri"/>
            </a:endParaRPr>
          </a:p>
        </p:txBody>
      </p:sp>
      <p:sp>
        <p:nvSpPr>
          <p:cNvPr id="122" name="Google Shape;122;p5"/>
          <p:cNvSpPr/>
          <p:nvPr/>
        </p:nvSpPr>
        <p:spPr>
          <a:xfrm>
            <a:off x="428625" y="3038391"/>
            <a:ext cx="4029000" cy="202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3" name="Google Shape;123;p5"/>
          <p:cNvPicPr preferRelativeResize="0"/>
          <p:nvPr/>
        </p:nvPicPr>
        <p:blipFill rotWithShape="1">
          <a:blip r:embed="rId6">
            <a:alphaModFix/>
          </a:blip>
          <a:srcRect b="0" l="0" r="0" t="0"/>
          <a:stretch/>
        </p:blipFill>
        <p:spPr>
          <a:xfrm>
            <a:off x="657225" y="3281279"/>
            <a:ext cx="357188" cy="228600"/>
          </a:xfrm>
          <a:prstGeom prst="rect">
            <a:avLst/>
          </a:prstGeom>
          <a:noFill/>
          <a:ln>
            <a:noFill/>
          </a:ln>
        </p:spPr>
      </p:pic>
      <p:sp>
        <p:nvSpPr>
          <p:cNvPr id="124" name="Google Shape;124;p5"/>
          <p:cNvSpPr/>
          <p:nvPr/>
        </p:nvSpPr>
        <p:spPr>
          <a:xfrm>
            <a:off x="1128713" y="3266991"/>
            <a:ext cx="927000" cy="25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Adaptivity</a:t>
            </a:r>
            <a:endParaRPr b="0" i="0" sz="1350" u="none" cap="none" strike="noStrike">
              <a:solidFill>
                <a:schemeClr val="dk1"/>
              </a:solidFill>
              <a:latin typeface="Calibri"/>
              <a:ea typeface="Calibri"/>
              <a:cs typeface="Calibri"/>
              <a:sym typeface="Calibri"/>
            </a:endParaRPr>
          </a:p>
        </p:txBody>
      </p:sp>
      <p:sp>
        <p:nvSpPr>
          <p:cNvPr id="125" name="Google Shape;125;p5"/>
          <p:cNvSpPr/>
          <p:nvPr/>
        </p:nvSpPr>
        <p:spPr>
          <a:xfrm>
            <a:off x="657225" y="3638466"/>
            <a:ext cx="3643200" cy="365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The ability to learn from experience and modify behavior to improve performance over time in changing conditions.</a:t>
            </a:r>
            <a:endParaRPr b="0" i="0" sz="900" u="none" cap="none" strike="noStrike">
              <a:solidFill>
                <a:schemeClr val="dk1"/>
              </a:solidFill>
              <a:latin typeface="Calibri"/>
              <a:ea typeface="Calibri"/>
              <a:cs typeface="Calibri"/>
              <a:sym typeface="Calibri"/>
            </a:endParaRPr>
          </a:p>
        </p:txBody>
      </p:sp>
      <p:sp>
        <p:nvSpPr>
          <p:cNvPr id="126" name="Google Shape;126;p5"/>
          <p:cNvSpPr/>
          <p:nvPr/>
        </p:nvSpPr>
        <p:spPr>
          <a:xfrm>
            <a:off x="657225" y="4118493"/>
            <a:ext cx="3571800" cy="537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657225" y="4118493"/>
            <a:ext cx="3643200" cy="537300"/>
          </a:xfrm>
          <a:prstGeom prst="rect">
            <a:avLst/>
          </a:prstGeom>
          <a:noFill/>
          <a:ln>
            <a:noFill/>
          </a:ln>
        </p:spPr>
        <p:txBody>
          <a:bodyPr anchorCtr="0" anchor="ctr" bIns="136000" lIns="136000" spcFirstLastPara="1" rIns="136000" wrap="square" tIns="136000">
            <a:spAutoFit/>
          </a:bodyPr>
          <a:lstStyle/>
          <a:p>
            <a:pPr indent="0" lvl="0" marL="0" marR="0" rtl="0" algn="l">
              <a:spcBef>
                <a:spcPts val="0"/>
              </a:spcBef>
              <a:spcAft>
                <a:spcPts val="0"/>
              </a:spcAft>
              <a:buClr>
                <a:srgbClr val="2D3748"/>
              </a:buClr>
              <a:buSzPts val="810"/>
              <a:buFont typeface="Noto Sans"/>
              <a:buNone/>
            </a:pPr>
            <a:r>
              <a:rPr b="0" i="1" lang="en-US" sz="810" u="none" cap="none" strike="noStrike">
                <a:solidFill>
                  <a:srgbClr val="2D3748"/>
                </a:solidFill>
                <a:latin typeface="Noto Sans"/>
                <a:ea typeface="Noto Sans"/>
                <a:cs typeface="Noto Sans"/>
                <a:sym typeface="Noto Sans"/>
              </a:rPr>
              <a:t>Example: A customer service agent that learns from interactions to provide increasingly personalized and effective responses.</a:t>
            </a:r>
            <a:endParaRPr b="0" i="0" sz="810" u="none" cap="none" strike="noStrike">
              <a:solidFill>
                <a:schemeClr val="dk1"/>
              </a:solidFill>
              <a:latin typeface="Calibri"/>
              <a:ea typeface="Calibri"/>
              <a:cs typeface="Calibri"/>
              <a:sym typeface="Calibri"/>
            </a:endParaRPr>
          </a:p>
        </p:txBody>
      </p:sp>
      <p:sp>
        <p:nvSpPr>
          <p:cNvPr id="128" name="Google Shape;128;p5"/>
          <p:cNvSpPr/>
          <p:nvPr/>
        </p:nvSpPr>
        <p:spPr>
          <a:xfrm>
            <a:off x="4686300" y="3038391"/>
            <a:ext cx="4029000" cy="202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5386388" y="3266991"/>
            <a:ext cx="1276200" cy="257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350"/>
              <a:buFont typeface="Noto Sans"/>
              <a:buNone/>
            </a:pPr>
            <a:r>
              <a:rPr b="1" i="0" lang="en-US" sz="1350" u="none" cap="none" strike="noStrike">
                <a:solidFill>
                  <a:srgbClr val="2D3748"/>
                </a:solidFill>
                <a:latin typeface="Noto Sans"/>
                <a:ea typeface="Noto Sans"/>
                <a:cs typeface="Noto Sans"/>
                <a:sym typeface="Noto Sans"/>
              </a:rPr>
              <a:t>Self-Reflection</a:t>
            </a:r>
            <a:endParaRPr b="0" i="0" sz="1350" u="none" cap="none" strike="noStrike">
              <a:solidFill>
                <a:schemeClr val="dk1"/>
              </a:solidFill>
              <a:latin typeface="Calibri"/>
              <a:ea typeface="Calibri"/>
              <a:cs typeface="Calibri"/>
              <a:sym typeface="Calibri"/>
            </a:endParaRPr>
          </a:p>
        </p:txBody>
      </p:sp>
      <p:sp>
        <p:nvSpPr>
          <p:cNvPr id="130" name="Google Shape;130;p5"/>
          <p:cNvSpPr/>
          <p:nvPr/>
        </p:nvSpPr>
        <p:spPr>
          <a:xfrm>
            <a:off x="4914900" y="3638466"/>
            <a:ext cx="3643200" cy="54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The capacity to monitor its own performance, evaluate actions, and identify areas for improvement through metacognitive processes.</a:t>
            </a:r>
            <a:endParaRPr b="0" i="0" sz="900" u="none" cap="none" strike="noStrike">
              <a:solidFill>
                <a:schemeClr val="dk1"/>
              </a:solidFill>
              <a:latin typeface="Calibri"/>
              <a:ea typeface="Calibri"/>
              <a:cs typeface="Calibri"/>
              <a:sym typeface="Calibri"/>
            </a:endParaRPr>
          </a:p>
        </p:txBody>
      </p:sp>
      <p:sp>
        <p:nvSpPr>
          <p:cNvPr id="131" name="Google Shape;131;p5"/>
          <p:cNvSpPr/>
          <p:nvPr/>
        </p:nvSpPr>
        <p:spPr>
          <a:xfrm>
            <a:off x="4914900" y="4301356"/>
            <a:ext cx="3571800" cy="537300"/>
          </a:xfrm>
          <a:prstGeom prst="rect">
            <a:avLst/>
          </a:pr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4914900" y="4301356"/>
            <a:ext cx="3643200" cy="537300"/>
          </a:xfrm>
          <a:prstGeom prst="rect">
            <a:avLst/>
          </a:prstGeom>
          <a:noFill/>
          <a:ln>
            <a:noFill/>
          </a:ln>
        </p:spPr>
        <p:txBody>
          <a:bodyPr anchorCtr="0" anchor="ctr" bIns="136000" lIns="136000" spcFirstLastPara="1" rIns="136000" wrap="square" tIns="136000">
            <a:spAutoFit/>
          </a:bodyPr>
          <a:lstStyle/>
          <a:p>
            <a:pPr indent="0" lvl="0" marL="0" marR="0" rtl="0" algn="l">
              <a:spcBef>
                <a:spcPts val="0"/>
              </a:spcBef>
              <a:spcAft>
                <a:spcPts val="0"/>
              </a:spcAft>
              <a:buClr>
                <a:srgbClr val="2D3748"/>
              </a:buClr>
              <a:buSzPts val="810"/>
              <a:buFont typeface="Noto Sans"/>
              <a:buNone/>
            </a:pPr>
            <a:r>
              <a:rPr b="0" i="1" lang="en-US" sz="810" u="none" cap="none" strike="noStrike">
                <a:solidFill>
                  <a:srgbClr val="2D3748"/>
                </a:solidFill>
                <a:latin typeface="Noto Sans"/>
                <a:ea typeface="Noto Sans"/>
                <a:cs typeface="Noto Sans"/>
                <a:sym typeface="Noto Sans"/>
              </a:rPr>
              <a:t>Example: A diagnostic AI that analyzes its prediction accuracy and adjusts its models to improve future diagnoses.</a:t>
            </a:r>
            <a:endParaRPr b="0" i="0" sz="810" u="none" cap="none" strike="noStrike">
              <a:solidFill>
                <a:schemeClr val="dk1"/>
              </a:solidFill>
              <a:latin typeface="Calibri"/>
              <a:ea typeface="Calibri"/>
              <a:cs typeface="Calibri"/>
              <a:sym typeface="Calibri"/>
            </a:endParaRPr>
          </a:p>
        </p:txBody>
      </p:sp>
      <p:pic>
        <p:nvPicPr>
          <p:cNvPr descr="preencoded.png" id="133" name="Google Shape;133;p5"/>
          <p:cNvPicPr preferRelativeResize="0"/>
          <p:nvPr/>
        </p:nvPicPr>
        <p:blipFill rotWithShape="1">
          <a:blip r:embed="rId7">
            <a:alphaModFix/>
          </a:blip>
          <a:srcRect b="0" l="0" r="0" t="0"/>
          <a:stretch/>
        </p:blipFill>
        <p:spPr>
          <a:xfrm>
            <a:off x="4932766" y="3238550"/>
            <a:ext cx="321469" cy="28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preencoded.png" id="139" name="Google Shape;139;p6"/>
          <p:cNvPicPr preferRelativeResize="0"/>
          <p:nvPr/>
        </p:nvPicPr>
        <p:blipFill rotWithShape="1">
          <a:blip r:embed="rId3">
            <a:alphaModFix/>
          </a:blip>
          <a:srcRect b="0" l="0" r="0" t="0"/>
          <a:stretch/>
        </p:blipFill>
        <p:spPr>
          <a:xfrm>
            <a:off x="0" y="0"/>
            <a:ext cx="9144000" cy="6034990"/>
          </a:xfrm>
          <a:prstGeom prst="rect">
            <a:avLst/>
          </a:prstGeom>
          <a:noFill/>
          <a:ln>
            <a:noFill/>
          </a:ln>
        </p:spPr>
      </p:pic>
      <p:sp>
        <p:nvSpPr>
          <p:cNvPr id="140" name="Google Shape;140;p6"/>
          <p:cNvSpPr/>
          <p:nvPr/>
        </p:nvSpPr>
        <p:spPr>
          <a:xfrm>
            <a:off x="428625" y="428625"/>
            <a:ext cx="4100513" cy="8572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Agentic AI Architectures: Single-Agent</a:t>
            </a:r>
            <a:endParaRPr b="0" i="0" sz="2250" u="none" cap="none" strike="noStrike">
              <a:solidFill>
                <a:schemeClr val="dk1"/>
              </a:solidFill>
              <a:latin typeface="Calibri"/>
              <a:ea typeface="Calibri"/>
              <a:cs typeface="Calibri"/>
              <a:sym typeface="Calibri"/>
            </a:endParaRPr>
          </a:p>
        </p:txBody>
      </p:sp>
      <p:sp>
        <p:nvSpPr>
          <p:cNvPr id="141" name="Google Shape;141;p6"/>
          <p:cNvSpPr/>
          <p:nvPr/>
        </p:nvSpPr>
        <p:spPr>
          <a:xfrm>
            <a:off x="428625" y="1514475"/>
            <a:ext cx="4029075" cy="133440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2" name="Google Shape;142;p6"/>
          <p:cNvPicPr preferRelativeResize="0"/>
          <p:nvPr/>
        </p:nvPicPr>
        <p:blipFill rotWithShape="1">
          <a:blip r:embed="rId4">
            <a:alphaModFix/>
          </a:blip>
          <a:srcRect b="0" l="0" r="0" t="0"/>
          <a:stretch/>
        </p:blipFill>
        <p:spPr>
          <a:xfrm>
            <a:off x="657225" y="1778794"/>
            <a:ext cx="178594" cy="142875"/>
          </a:xfrm>
          <a:prstGeom prst="rect">
            <a:avLst/>
          </a:prstGeom>
          <a:noFill/>
          <a:ln>
            <a:noFill/>
          </a:ln>
        </p:spPr>
      </p:pic>
      <p:sp>
        <p:nvSpPr>
          <p:cNvPr id="143" name="Google Shape;143;p6"/>
          <p:cNvSpPr/>
          <p:nvPr/>
        </p:nvSpPr>
        <p:spPr>
          <a:xfrm>
            <a:off x="892969" y="1743075"/>
            <a:ext cx="725816"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Overview</a:t>
            </a:r>
            <a:endParaRPr b="0" i="0" sz="1125" u="none" cap="none" strike="noStrike">
              <a:solidFill>
                <a:schemeClr val="dk1"/>
              </a:solidFill>
              <a:latin typeface="Calibri"/>
              <a:ea typeface="Calibri"/>
              <a:cs typeface="Calibri"/>
              <a:sym typeface="Calibri"/>
            </a:endParaRPr>
          </a:p>
        </p:txBody>
      </p:sp>
      <p:sp>
        <p:nvSpPr>
          <p:cNvPr id="144" name="Google Shape;144;p6"/>
          <p:cNvSpPr/>
          <p:nvPr/>
        </p:nvSpPr>
        <p:spPr>
          <a:xfrm>
            <a:off x="657225" y="2071688"/>
            <a:ext cx="3643313" cy="54859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Single-agent architectures involve a solitary AI agent operating within an environment to accomplish specific, well-defined tasks without requiring coordination with other agents.</a:t>
            </a:r>
            <a:endParaRPr b="0" i="0" sz="900" u="none" cap="none" strike="noStrike">
              <a:solidFill>
                <a:schemeClr val="dk1"/>
              </a:solidFill>
              <a:latin typeface="Calibri"/>
              <a:ea typeface="Calibri"/>
              <a:cs typeface="Calibri"/>
              <a:sym typeface="Calibri"/>
            </a:endParaRPr>
          </a:p>
        </p:txBody>
      </p:sp>
      <p:sp>
        <p:nvSpPr>
          <p:cNvPr id="145" name="Google Shape;145;p6"/>
          <p:cNvSpPr/>
          <p:nvPr/>
        </p:nvSpPr>
        <p:spPr>
          <a:xfrm>
            <a:off x="428625" y="3077477"/>
            <a:ext cx="4029075" cy="252888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657225" y="3306077"/>
            <a:ext cx="3643313"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Key Characteristics</a:t>
            </a:r>
            <a:endParaRPr b="0" i="0" sz="1125" u="none" cap="none" strike="noStrike">
              <a:solidFill>
                <a:schemeClr val="dk1"/>
              </a:solidFill>
              <a:latin typeface="Calibri"/>
              <a:ea typeface="Calibri"/>
              <a:cs typeface="Calibri"/>
              <a:sym typeface="Calibri"/>
            </a:endParaRPr>
          </a:p>
        </p:txBody>
      </p:sp>
      <p:pic>
        <p:nvPicPr>
          <p:cNvPr descr="preencoded.png" id="147" name="Google Shape;147;p6"/>
          <p:cNvPicPr preferRelativeResize="0"/>
          <p:nvPr/>
        </p:nvPicPr>
        <p:blipFill rotWithShape="1">
          <a:blip r:embed="rId5">
            <a:alphaModFix/>
          </a:blip>
          <a:srcRect b="0" l="0" r="0" t="0"/>
          <a:stretch/>
        </p:blipFill>
        <p:spPr>
          <a:xfrm>
            <a:off x="657225" y="3737549"/>
            <a:ext cx="137517" cy="137154"/>
          </a:xfrm>
          <a:prstGeom prst="rect">
            <a:avLst/>
          </a:prstGeom>
          <a:noFill/>
          <a:ln>
            <a:noFill/>
          </a:ln>
        </p:spPr>
      </p:pic>
      <p:sp>
        <p:nvSpPr>
          <p:cNvPr id="148" name="Google Shape;148;p6"/>
          <p:cNvSpPr/>
          <p:nvPr/>
        </p:nvSpPr>
        <p:spPr>
          <a:xfrm>
            <a:off x="909042" y="3720415"/>
            <a:ext cx="2462947"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Autonomous operation within defined scope</a:t>
            </a:r>
            <a:endParaRPr b="0" i="0" sz="900" u="none" cap="none" strike="noStrike">
              <a:solidFill>
                <a:schemeClr val="dk1"/>
              </a:solidFill>
              <a:latin typeface="Calibri"/>
              <a:ea typeface="Calibri"/>
              <a:cs typeface="Calibri"/>
              <a:sym typeface="Calibri"/>
            </a:endParaRPr>
          </a:p>
        </p:txBody>
      </p:sp>
      <p:pic>
        <p:nvPicPr>
          <p:cNvPr descr="preencoded.png" id="149" name="Google Shape;149;p6"/>
          <p:cNvPicPr preferRelativeResize="0"/>
          <p:nvPr/>
        </p:nvPicPr>
        <p:blipFill rotWithShape="1">
          <a:blip r:embed="rId5">
            <a:alphaModFix/>
          </a:blip>
          <a:srcRect b="0" l="0" r="0" t="0"/>
          <a:stretch/>
        </p:blipFill>
        <p:spPr>
          <a:xfrm>
            <a:off x="657225" y="4087592"/>
            <a:ext cx="137517" cy="137154"/>
          </a:xfrm>
          <a:prstGeom prst="rect">
            <a:avLst/>
          </a:prstGeom>
          <a:noFill/>
          <a:ln>
            <a:noFill/>
          </a:ln>
        </p:spPr>
      </p:pic>
      <p:sp>
        <p:nvSpPr>
          <p:cNvPr id="150" name="Google Shape;150;p6"/>
          <p:cNvSpPr/>
          <p:nvPr/>
        </p:nvSpPr>
        <p:spPr>
          <a:xfrm>
            <a:off x="909042" y="4070459"/>
            <a:ext cx="1994669"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Simpler design and implementation</a:t>
            </a:r>
            <a:endParaRPr b="0" i="0" sz="900" u="none" cap="none" strike="noStrike">
              <a:solidFill>
                <a:schemeClr val="dk1"/>
              </a:solidFill>
              <a:latin typeface="Calibri"/>
              <a:ea typeface="Calibri"/>
              <a:cs typeface="Calibri"/>
              <a:sym typeface="Calibri"/>
            </a:endParaRPr>
          </a:p>
        </p:txBody>
      </p:sp>
      <p:pic>
        <p:nvPicPr>
          <p:cNvPr descr="preencoded.png" id="151" name="Google Shape;151;p6"/>
          <p:cNvPicPr preferRelativeResize="0"/>
          <p:nvPr/>
        </p:nvPicPr>
        <p:blipFill rotWithShape="1">
          <a:blip r:embed="rId5">
            <a:alphaModFix/>
          </a:blip>
          <a:srcRect b="0" l="0" r="0" t="0"/>
          <a:stretch/>
        </p:blipFill>
        <p:spPr>
          <a:xfrm>
            <a:off x="657225" y="4437636"/>
            <a:ext cx="137517" cy="137154"/>
          </a:xfrm>
          <a:prstGeom prst="rect">
            <a:avLst/>
          </a:prstGeom>
          <a:noFill/>
          <a:ln>
            <a:noFill/>
          </a:ln>
        </p:spPr>
      </p:pic>
      <p:sp>
        <p:nvSpPr>
          <p:cNvPr id="152" name="Google Shape;152;p6"/>
          <p:cNvSpPr/>
          <p:nvPr/>
        </p:nvSpPr>
        <p:spPr>
          <a:xfrm>
            <a:off x="909042" y="4420502"/>
            <a:ext cx="1720221"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Direct environment interaction</a:t>
            </a:r>
            <a:endParaRPr b="0" i="0" sz="900" u="none" cap="none" strike="noStrike">
              <a:solidFill>
                <a:schemeClr val="dk1"/>
              </a:solidFill>
              <a:latin typeface="Calibri"/>
              <a:ea typeface="Calibri"/>
              <a:cs typeface="Calibri"/>
              <a:sym typeface="Calibri"/>
            </a:endParaRPr>
          </a:p>
        </p:txBody>
      </p:sp>
      <p:pic>
        <p:nvPicPr>
          <p:cNvPr descr="preencoded.png" id="153" name="Google Shape;153;p6"/>
          <p:cNvPicPr preferRelativeResize="0"/>
          <p:nvPr/>
        </p:nvPicPr>
        <p:blipFill rotWithShape="1">
          <a:blip r:embed="rId6">
            <a:alphaModFix/>
          </a:blip>
          <a:srcRect b="0" l="0" r="0" t="0"/>
          <a:stretch/>
        </p:blipFill>
        <p:spPr>
          <a:xfrm>
            <a:off x="657225" y="4787680"/>
            <a:ext cx="85725" cy="137154"/>
          </a:xfrm>
          <a:prstGeom prst="rect">
            <a:avLst/>
          </a:prstGeom>
          <a:noFill/>
          <a:ln>
            <a:noFill/>
          </a:ln>
        </p:spPr>
      </p:pic>
      <p:sp>
        <p:nvSpPr>
          <p:cNvPr id="154" name="Google Shape;154;p6"/>
          <p:cNvSpPr/>
          <p:nvPr/>
        </p:nvSpPr>
        <p:spPr>
          <a:xfrm>
            <a:off x="857250" y="4770546"/>
            <a:ext cx="181281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Limited by individual capabilities</a:t>
            </a:r>
            <a:endParaRPr b="0" i="0" sz="900" u="none" cap="none" strike="noStrike">
              <a:solidFill>
                <a:schemeClr val="dk1"/>
              </a:solidFill>
              <a:latin typeface="Calibri"/>
              <a:ea typeface="Calibri"/>
              <a:cs typeface="Calibri"/>
              <a:sym typeface="Calibri"/>
            </a:endParaRPr>
          </a:p>
        </p:txBody>
      </p:sp>
      <p:pic>
        <p:nvPicPr>
          <p:cNvPr descr="preencoded.png" id="155" name="Google Shape;155;p6"/>
          <p:cNvPicPr preferRelativeResize="0"/>
          <p:nvPr/>
        </p:nvPicPr>
        <p:blipFill rotWithShape="1">
          <a:blip r:embed="rId6">
            <a:alphaModFix/>
          </a:blip>
          <a:srcRect b="0" l="0" r="0" t="0"/>
          <a:stretch/>
        </p:blipFill>
        <p:spPr>
          <a:xfrm>
            <a:off x="657225" y="5137724"/>
            <a:ext cx="85725" cy="137154"/>
          </a:xfrm>
          <a:prstGeom prst="rect">
            <a:avLst/>
          </a:prstGeom>
          <a:noFill/>
          <a:ln>
            <a:noFill/>
          </a:ln>
        </p:spPr>
      </p:pic>
      <p:sp>
        <p:nvSpPr>
          <p:cNvPr id="156" name="Google Shape;156;p6"/>
          <p:cNvSpPr/>
          <p:nvPr/>
        </p:nvSpPr>
        <p:spPr>
          <a:xfrm>
            <a:off x="857250" y="5120590"/>
            <a:ext cx="186597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No collective intelligence benefits</a:t>
            </a:r>
            <a:endParaRPr b="0" i="0" sz="900" u="none" cap="none" strike="noStrike">
              <a:solidFill>
                <a:schemeClr val="dk1"/>
              </a:solidFill>
              <a:latin typeface="Calibri"/>
              <a:ea typeface="Calibri"/>
              <a:cs typeface="Calibri"/>
              <a:sym typeface="Calibri"/>
            </a:endParaRPr>
          </a:p>
        </p:txBody>
      </p:sp>
      <p:sp>
        <p:nvSpPr>
          <p:cNvPr id="157" name="Google Shape;157;p6"/>
          <p:cNvSpPr/>
          <p:nvPr/>
        </p:nvSpPr>
        <p:spPr>
          <a:xfrm>
            <a:off x="5629275" y="1945918"/>
            <a:ext cx="2143125" cy="2143125"/>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165056" y="2481700"/>
            <a:ext cx="1071563" cy="1071563"/>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9" name="Google Shape;159;p6"/>
          <p:cNvPicPr preferRelativeResize="0"/>
          <p:nvPr/>
        </p:nvPicPr>
        <p:blipFill rotWithShape="1">
          <a:blip r:embed="rId7">
            <a:alphaModFix/>
          </a:blip>
          <a:srcRect b="0" l="0" r="0" t="0"/>
          <a:stretch/>
        </p:blipFill>
        <p:spPr>
          <a:xfrm>
            <a:off x="6486525" y="2846031"/>
            <a:ext cx="428625" cy="342900"/>
          </a:xfrm>
          <a:prstGeom prst="rect">
            <a:avLst/>
          </a:prstGeom>
          <a:noFill/>
          <a:ln>
            <a:noFill/>
          </a:ln>
        </p:spPr>
      </p:pic>
      <p:sp>
        <p:nvSpPr>
          <p:cNvPr id="160" name="Google Shape;160;p6"/>
          <p:cNvSpPr/>
          <p:nvPr/>
        </p:nvSpPr>
        <p:spPr>
          <a:xfrm>
            <a:off x="6165056" y="3951917"/>
            <a:ext cx="1071563" cy="422877"/>
          </a:xfrm>
          <a:prstGeom prst="rect">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6165056" y="3951917"/>
            <a:ext cx="1143000" cy="422877"/>
          </a:xfrm>
          <a:prstGeom prst="rect">
            <a:avLst/>
          </a:prstGeom>
          <a:noFill/>
          <a:ln>
            <a:noFill/>
          </a:ln>
        </p:spPr>
        <p:txBody>
          <a:bodyPr anchorCtr="0" anchor="ctr" bIns="68050" lIns="136000" spcFirstLastPara="1" rIns="136000" wrap="square" tIns="68050">
            <a:spAutoFit/>
          </a:bodyPr>
          <a:lstStyle/>
          <a:p>
            <a:pPr indent="0" lvl="0" marL="0" marR="0" rtl="0" algn="ctr">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Single Task </a:t>
            </a:r>
            <a:endParaRPr b="0" i="0" sz="81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preencoded.png" id="167" name="Google Shape;167;p7"/>
          <p:cNvPicPr preferRelativeResize="0"/>
          <p:nvPr/>
        </p:nvPicPr>
        <p:blipFill rotWithShape="1">
          <a:blip r:embed="rId3">
            <a:alphaModFix/>
          </a:blip>
          <a:srcRect b="0" l="0" r="0" t="0"/>
          <a:stretch/>
        </p:blipFill>
        <p:spPr>
          <a:xfrm>
            <a:off x="0" y="0"/>
            <a:ext cx="9144000" cy="6303076"/>
          </a:xfrm>
          <a:prstGeom prst="rect">
            <a:avLst/>
          </a:prstGeom>
          <a:noFill/>
          <a:ln>
            <a:noFill/>
          </a:ln>
        </p:spPr>
      </p:pic>
      <p:sp>
        <p:nvSpPr>
          <p:cNvPr id="168" name="Google Shape;168;p7"/>
          <p:cNvSpPr/>
          <p:nvPr/>
        </p:nvSpPr>
        <p:spPr>
          <a:xfrm>
            <a:off x="428625" y="428625"/>
            <a:ext cx="8358188" cy="4286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Agentic AI Architectures: Multi-Agent</a:t>
            </a:r>
            <a:endParaRPr b="0" i="0" sz="2250" u="none" cap="none" strike="noStrike">
              <a:solidFill>
                <a:schemeClr val="dk1"/>
              </a:solidFill>
              <a:latin typeface="Calibri"/>
              <a:ea typeface="Calibri"/>
              <a:cs typeface="Calibri"/>
              <a:sym typeface="Calibri"/>
            </a:endParaRPr>
          </a:p>
        </p:txBody>
      </p:sp>
      <p:sp>
        <p:nvSpPr>
          <p:cNvPr id="169" name="Google Shape;169;p7"/>
          <p:cNvSpPr/>
          <p:nvPr/>
        </p:nvSpPr>
        <p:spPr>
          <a:xfrm>
            <a:off x="428625" y="1085850"/>
            <a:ext cx="8286750" cy="85953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657225" y="1314450"/>
            <a:ext cx="7900988" cy="40233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4A5568"/>
              </a:buClr>
              <a:buSzPts val="989"/>
              <a:buFont typeface="Noto Sans"/>
              <a:buNone/>
            </a:pPr>
            <a:r>
              <a:rPr b="0" i="0" lang="en-US" sz="989" u="none" cap="none" strike="noStrike">
                <a:solidFill>
                  <a:srgbClr val="4A5568"/>
                </a:solidFill>
                <a:latin typeface="Noto Sans"/>
                <a:ea typeface="Noto Sans"/>
                <a:cs typeface="Noto Sans"/>
                <a:sym typeface="Noto Sans"/>
              </a:rPr>
              <a:t>Multi-agent systems consist of multiple AI agents that interact and collaborate to achieve common goals through distributed problem-solving and coordinated actions.</a:t>
            </a:r>
            <a:endParaRPr b="0" i="0" sz="989" u="none" cap="none" strike="noStrike">
              <a:solidFill>
                <a:schemeClr val="dk1"/>
              </a:solidFill>
              <a:latin typeface="Calibri"/>
              <a:ea typeface="Calibri"/>
              <a:cs typeface="Calibri"/>
              <a:sym typeface="Calibri"/>
            </a:endParaRPr>
          </a:p>
        </p:txBody>
      </p:sp>
      <p:sp>
        <p:nvSpPr>
          <p:cNvPr id="171" name="Google Shape;171;p7"/>
          <p:cNvSpPr/>
          <p:nvPr/>
        </p:nvSpPr>
        <p:spPr>
          <a:xfrm>
            <a:off x="3243263" y="2173988"/>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2" name="Google Shape;172;p7"/>
          <p:cNvPicPr preferRelativeResize="0"/>
          <p:nvPr/>
        </p:nvPicPr>
        <p:blipFill rotWithShape="1">
          <a:blip r:embed="rId4">
            <a:alphaModFix/>
          </a:blip>
          <a:srcRect b="0" l="0" r="0" t="0"/>
          <a:stretch/>
        </p:blipFill>
        <p:spPr>
          <a:xfrm>
            <a:off x="3421856" y="2374013"/>
            <a:ext cx="214313" cy="171450"/>
          </a:xfrm>
          <a:prstGeom prst="rect">
            <a:avLst/>
          </a:prstGeom>
          <a:noFill/>
          <a:ln>
            <a:noFill/>
          </a:ln>
        </p:spPr>
      </p:pic>
      <p:sp>
        <p:nvSpPr>
          <p:cNvPr id="173" name="Google Shape;173;p7"/>
          <p:cNvSpPr/>
          <p:nvPr/>
        </p:nvSpPr>
        <p:spPr>
          <a:xfrm>
            <a:off x="3929063" y="2173988"/>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4" name="Google Shape;174;p7"/>
          <p:cNvPicPr preferRelativeResize="0"/>
          <p:nvPr/>
        </p:nvPicPr>
        <p:blipFill rotWithShape="1">
          <a:blip r:embed="rId4">
            <a:alphaModFix/>
          </a:blip>
          <a:srcRect b="0" l="0" r="0" t="0"/>
          <a:stretch/>
        </p:blipFill>
        <p:spPr>
          <a:xfrm>
            <a:off x="4107656" y="2374013"/>
            <a:ext cx="214313" cy="171450"/>
          </a:xfrm>
          <a:prstGeom prst="rect">
            <a:avLst/>
          </a:prstGeom>
          <a:noFill/>
          <a:ln>
            <a:noFill/>
          </a:ln>
        </p:spPr>
      </p:pic>
      <p:sp>
        <p:nvSpPr>
          <p:cNvPr id="175" name="Google Shape;175;p7"/>
          <p:cNvSpPr/>
          <p:nvPr/>
        </p:nvSpPr>
        <p:spPr>
          <a:xfrm>
            <a:off x="4614863" y="2173988"/>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6" name="Google Shape;176;p7"/>
          <p:cNvPicPr preferRelativeResize="0"/>
          <p:nvPr/>
        </p:nvPicPr>
        <p:blipFill rotWithShape="1">
          <a:blip r:embed="rId4">
            <a:alphaModFix/>
          </a:blip>
          <a:srcRect b="0" l="0" r="0" t="0"/>
          <a:stretch/>
        </p:blipFill>
        <p:spPr>
          <a:xfrm>
            <a:off x="4793456" y="2374013"/>
            <a:ext cx="214313" cy="171450"/>
          </a:xfrm>
          <a:prstGeom prst="rect">
            <a:avLst/>
          </a:prstGeom>
          <a:noFill/>
          <a:ln>
            <a:noFill/>
          </a:ln>
        </p:spPr>
      </p:pic>
      <p:sp>
        <p:nvSpPr>
          <p:cNvPr id="177" name="Google Shape;177;p7"/>
          <p:cNvSpPr/>
          <p:nvPr/>
        </p:nvSpPr>
        <p:spPr>
          <a:xfrm>
            <a:off x="3243263" y="2859788"/>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8" name="Google Shape;178;p7"/>
          <p:cNvPicPr preferRelativeResize="0"/>
          <p:nvPr/>
        </p:nvPicPr>
        <p:blipFill rotWithShape="1">
          <a:blip r:embed="rId4">
            <a:alphaModFix/>
          </a:blip>
          <a:srcRect b="0" l="0" r="0" t="0"/>
          <a:stretch/>
        </p:blipFill>
        <p:spPr>
          <a:xfrm>
            <a:off x="3421856" y="3059813"/>
            <a:ext cx="214313" cy="171450"/>
          </a:xfrm>
          <a:prstGeom prst="rect">
            <a:avLst/>
          </a:prstGeom>
          <a:noFill/>
          <a:ln>
            <a:noFill/>
          </a:ln>
        </p:spPr>
      </p:pic>
      <p:sp>
        <p:nvSpPr>
          <p:cNvPr id="179" name="Google Shape;179;p7"/>
          <p:cNvSpPr/>
          <p:nvPr/>
        </p:nvSpPr>
        <p:spPr>
          <a:xfrm>
            <a:off x="3929063" y="2859788"/>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0" name="Google Shape;180;p7"/>
          <p:cNvPicPr preferRelativeResize="0"/>
          <p:nvPr/>
        </p:nvPicPr>
        <p:blipFill rotWithShape="1">
          <a:blip r:embed="rId4">
            <a:alphaModFix/>
          </a:blip>
          <a:srcRect b="0" l="0" r="0" t="0"/>
          <a:stretch/>
        </p:blipFill>
        <p:spPr>
          <a:xfrm>
            <a:off x="4107656" y="3059813"/>
            <a:ext cx="214313" cy="171450"/>
          </a:xfrm>
          <a:prstGeom prst="rect">
            <a:avLst/>
          </a:prstGeom>
          <a:noFill/>
          <a:ln>
            <a:noFill/>
          </a:ln>
        </p:spPr>
      </p:pic>
      <p:sp>
        <p:nvSpPr>
          <p:cNvPr id="181" name="Google Shape;181;p7"/>
          <p:cNvSpPr/>
          <p:nvPr/>
        </p:nvSpPr>
        <p:spPr>
          <a:xfrm>
            <a:off x="4614863" y="2859788"/>
            <a:ext cx="571500" cy="5715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2" name="Google Shape;182;p7"/>
          <p:cNvPicPr preferRelativeResize="0"/>
          <p:nvPr/>
        </p:nvPicPr>
        <p:blipFill rotWithShape="1">
          <a:blip r:embed="rId4">
            <a:alphaModFix/>
          </a:blip>
          <a:srcRect b="0" l="0" r="0" t="0"/>
          <a:stretch/>
        </p:blipFill>
        <p:spPr>
          <a:xfrm>
            <a:off x="4793456" y="3059813"/>
            <a:ext cx="214313" cy="171450"/>
          </a:xfrm>
          <a:prstGeom prst="rect">
            <a:avLst/>
          </a:prstGeom>
          <a:noFill/>
          <a:ln>
            <a:noFill/>
          </a:ln>
        </p:spPr>
      </p:pic>
      <p:sp>
        <p:nvSpPr>
          <p:cNvPr id="183" name="Google Shape;183;p7"/>
          <p:cNvSpPr/>
          <p:nvPr/>
        </p:nvSpPr>
        <p:spPr>
          <a:xfrm>
            <a:off x="5414963" y="2445451"/>
            <a:ext cx="714375" cy="714375"/>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4" name="Google Shape;184;p7"/>
          <p:cNvPicPr preferRelativeResize="0"/>
          <p:nvPr/>
        </p:nvPicPr>
        <p:blipFill rotWithShape="1">
          <a:blip r:embed="rId5">
            <a:alphaModFix/>
          </a:blip>
          <a:srcRect b="0" l="0" r="0" t="0"/>
          <a:stretch/>
        </p:blipFill>
        <p:spPr>
          <a:xfrm>
            <a:off x="5629275" y="2688338"/>
            <a:ext cx="285750" cy="228600"/>
          </a:xfrm>
          <a:prstGeom prst="rect">
            <a:avLst/>
          </a:prstGeom>
          <a:noFill/>
          <a:ln>
            <a:noFill/>
          </a:ln>
        </p:spPr>
      </p:pic>
      <p:sp>
        <p:nvSpPr>
          <p:cNvPr id="185" name="Google Shape;185;p7"/>
          <p:cNvSpPr/>
          <p:nvPr/>
        </p:nvSpPr>
        <p:spPr>
          <a:xfrm>
            <a:off x="428625" y="3659888"/>
            <a:ext cx="4029075" cy="22145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6" name="Google Shape;186;p7"/>
          <p:cNvPicPr preferRelativeResize="0"/>
          <p:nvPr/>
        </p:nvPicPr>
        <p:blipFill rotWithShape="1">
          <a:blip r:embed="rId6">
            <a:alphaModFix/>
          </a:blip>
          <a:srcRect b="0" l="0" r="0" t="0"/>
          <a:stretch/>
        </p:blipFill>
        <p:spPr>
          <a:xfrm>
            <a:off x="657225" y="3924207"/>
            <a:ext cx="142875" cy="142875"/>
          </a:xfrm>
          <a:prstGeom prst="rect">
            <a:avLst/>
          </a:prstGeom>
          <a:noFill/>
          <a:ln>
            <a:noFill/>
          </a:ln>
        </p:spPr>
      </p:pic>
      <p:sp>
        <p:nvSpPr>
          <p:cNvPr id="187" name="Google Shape;187;p7"/>
          <p:cNvSpPr/>
          <p:nvPr/>
        </p:nvSpPr>
        <p:spPr>
          <a:xfrm>
            <a:off x="857250" y="3888488"/>
            <a:ext cx="646091"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Benefits</a:t>
            </a:r>
            <a:endParaRPr b="0" i="0" sz="1125" u="none" cap="none" strike="noStrike">
              <a:solidFill>
                <a:schemeClr val="dk1"/>
              </a:solidFill>
              <a:latin typeface="Calibri"/>
              <a:ea typeface="Calibri"/>
              <a:cs typeface="Calibri"/>
              <a:sym typeface="Calibri"/>
            </a:endParaRPr>
          </a:p>
        </p:txBody>
      </p:sp>
      <p:pic>
        <p:nvPicPr>
          <p:cNvPr descr="preencoded.png" id="188" name="Google Shape;188;p7"/>
          <p:cNvPicPr preferRelativeResize="0"/>
          <p:nvPr/>
        </p:nvPicPr>
        <p:blipFill rotWithShape="1">
          <a:blip r:embed="rId7">
            <a:alphaModFix/>
          </a:blip>
          <a:srcRect b="0" l="0" r="0" t="0"/>
          <a:stretch/>
        </p:blipFill>
        <p:spPr>
          <a:xfrm>
            <a:off x="657225" y="4314239"/>
            <a:ext cx="91083" cy="91446"/>
          </a:xfrm>
          <a:prstGeom prst="rect">
            <a:avLst/>
          </a:prstGeom>
          <a:noFill/>
          <a:ln>
            <a:noFill/>
          </a:ln>
        </p:spPr>
      </p:pic>
      <p:sp>
        <p:nvSpPr>
          <p:cNvPr id="189" name="Google Shape;189;p7"/>
          <p:cNvSpPr/>
          <p:nvPr/>
        </p:nvSpPr>
        <p:spPr>
          <a:xfrm>
            <a:off x="805458" y="4274251"/>
            <a:ext cx="2209763"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Distributed problem-solving capabilities</a:t>
            </a:r>
            <a:endParaRPr b="0" i="0" sz="900" u="none" cap="none" strike="noStrike">
              <a:solidFill>
                <a:schemeClr val="dk1"/>
              </a:solidFill>
              <a:latin typeface="Calibri"/>
              <a:ea typeface="Calibri"/>
              <a:cs typeface="Calibri"/>
              <a:sym typeface="Calibri"/>
            </a:endParaRPr>
          </a:p>
        </p:txBody>
      </p:sp>
      <p:pic>
        <p:nvPicPr>
          <p:cNvPr descr="preencoded.png" id="190" name="Google Shape;190;p7"/>
          <p:cNvPicPr preferRelativeResize="0"/>
          <p:nvPr/>
        </p:nvPicPr>
        <p:blipFill rotWithShape="1">
          <a:blip r:embed="rId7">
            <a:alphaModFix/>
          </a:blip>
          <a:srcRect b="0" l="0" r="0" t="0"/>
          <a:stretch/>
        </p:blipFill>
        <p:spPr>
          <a:xfrm>
            <a:off x="657225" y="4599989"/>
            <a:ext cx="91083" cy="91446"/>
          </a:xfrm>
          <a:prstGeom prst="rect">
            <a:avLst/>
          </a:prstGeom>
          <a:noFill/>
          <a:ln>
            <a:noFill/>
          </a:ln>
        </p:spPr>
      </p:pic>
      <p:sp>
        <p:nvSpPr>
          <p:cNvPr id="191" name="Google Shape;191;p7"/>
          <p:cNvSpPr/>
          <p:nvPr/>
        </p:nvSpPr>
        <p:spPr>
          <a:xfrm>
            <a:off x="805458" y="4560001"/>
            <a:ext cx="1268183"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Parallel task execution</a:t>
            </a:r>
            <a:endParaRPr b="0" i="0" sz="900" u="none" cap="none" strike="noStrike">
              <a:solidFill>
                <a:schemeClr val="dk1"/>
              </a:solidFill>
              <a:latin typeface="Calibri"/>
              <a:ea typeface="Calibri"/>
              <a:cs typeface="Calibri"/>
              <a:sym typeface="Calibri"/>
            </a:endParaRPr>
          </a:p>
        </p:txBody>
      </p:sp>
      <p:pic>
        <p:nvPicPr>
          <p:cNvPr descr="preencoded.png" id="192" name="Google Shape;192;p7"/>
          <p:cNvPicPr preferRelativeResize="0"/>
          <p:nvPr/>
        </p:nvPicPr>
        <p:blipFill rotWithShape="1">
          <a:blip r:embed="rId7">
            <a:alphaModFix/>
          </a:blip>
          <a:srcRect b="0" l="0" r="0" t="0"/>
          <a:stretch/>
        </p:blipFill>
        <p:spPr>
          <a:xfrm>
            <a:off x="657225" y="4885739"/>
            <a:ext cx="91083" cy="91446"/>
          </a:xfrm>
          <a:prstGeom prst="rect">
            <a:avLst/>
          </a:prstGeom>
          <a:noFill/>
          <a:ln>
            <a:noFill/>
          </a:ln>
        </p:spPr>
      </p:pic>
      <p:sp>
        <p:nvSpPr>
          <p:cNvPr id="193" name="Google Shape;193;p7"/>
          <p:cNvSpPr/>
          <p:nvPr/>
        </p:nvSpPr>
        <p:spPr>
          <a:xfrm>
            <a:off x="805458" y="4845751"/>
            <a:ext cx="186951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Collective intelligence emergence</a:t>
            </a:r>
            <a:endParaRPr b="0" i="0" sz="900" u="none" cap="none" strike="noStrike">
              <a:solidFill>
                <a:schemeClr val="dk1"/>
              </a:solidFill>
              <a:latin typeface="Calibri"/>
              <a:ea typeface="Calibri"/>
              <a:cs typeface="Calibri"/>
              <a:sym typeface="Calibri"/>
            </a:endParaRPr>
          </a:p>
        </p:txBody>
      </p:sp>
      <p:pic>
        <p:nvPicPr>
          <p:cNvPr descr="preencoded.png" id="194" name="Google Shape;194;p7"/>
          <p:cNvPicPr preferRelativeResize="0"/>
          <p:nvPr/>
        </p:nvPicPr>
        <p:blipFill rotWithShape="1">
          <a:blip r:embed="rId7">
            <a:alphaModFix/>
          </a:blip>
          <a:srcRect b="0" l="0" r="0" t="0"/>
          <a:stretch/>
        </p:blipFill>
        <p:spPr>
          <a:xfrm>
            <a:off x="657225" y="5171489"/>
            <a:ext cx="91083" cy="91446"/>
          </a:xfrm>
          <a:prstGeom prst="rect">
            <a:avLst/>
          </a:prstGeom>
          <a:noFill/>
          <a:ln>
            <a:noFill/>
          </a:ln>
        </p:spPr>
      </p:pic>
      <p:sp>
        <p:nvSpPr>
          <p:cNvPr id="195" name="Google Shape;195;p7"/>
          <p:cNvSpPr/>
          <p:nvPr/>
        </p:nvSpPr>
        <p:spPr>
          <a:xfrm>
            <a:off x="805458" y="5131501"/>
            <a:ext cx="200552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Fault tolerance through redundancy</a:t>
            </a:r>
            <a:endParaRPr b="0" i="0" sz="900" u="none" cap="none" strike="noStrike">
              <a:solidFill>
                <a:schemeClr val="dk1"/>
              </a:solidFill>
              <a:latin typeface="Calibri"/>
              <a:ea typeface="Calibri"/>
              <a:cs typeface="Calibri"/>
              <a:sym typeface="Calibri"/>
            </a:endParaRPr>
          </a:p>
        </p:txBody>
      </p:sp>
      <p:pic>
        <p:nvPicPr>
          <p:cNvPr descr="preencoded.png" id="196" name="Google Shape;196;p7"/>
          <p:cNvPicPr preferRelativeResize="0"/>
          <p:nvPr/>
        </p:nvPicPr>
        <p:blipFill rotWithShape="1">
          <a:blip r:embed="rId7">
            <a:alphaModFix/>
          </a:blip>
          <a:srcRect b="0" l="0" r="0" t="0"/>
          <a:stretch/>
        </p:blipFill>
        <p:spPr>
          <a:xfrm>
            <a:off x="657225" y="5457239"/>
            <a:ext cx="91083" cy="91446"/>
          </a:xfrm>
          <a:prstGeom prst="rect">
            <a:avLst/>
          </a:prstGeom>
          <a:noFill/>
          <a:ln>
            <a:noFill/>
          </a:ln>
        </p:spPr>
      </p:pic>
      <p:sp>
        <p:nvSpPr>
          <p:cNvPr id="197" name="Google Shape;197;p7"/>
          <p:cNvSpPr/>
          <p:nvPr/>
        </p:nvSpPr>
        <p:spPr>
          <a:xfrm>
            <a:off x="805458" y="5417251"/>
            <a:ext cx="1560435"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Scalable resource allocation</a:t>
            </a:r>
            <a:endParaRPr b="0" i="0" sz="900" u="none" cap="none" strike="noStrike">
              <a:solidFill>
                <a:schemeClr val="dk1"/>
              </a:solidFill>
              <a:latin typeface="Calibri"/>
              <a:ea typeface="Calibri"/>
              <a:cs typeface="Calibri"/>
              <a:sym typeface="Calibri"/>
            </a:endParaRPr>
          </a:p>
        </p:txBody>
      </p:sp>
      <p:sp>
        <p:nvSpPr>
          <p:cNvPr id="198" name="Google Shape;198;p7"/>
          <p:cNvSpPr/>
          <p:nvPr/>
        </p:nvSpPr>
        <p:spPr>
          <a:xfrm>
            <a:off x="4686300" y="3659888"/>
            <a:ext cx="4029075" cy="221456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 name="Google Shape;199;p7"/>
          <p:cNvPicPr preferRelativeResize="0"/>
          <p:nvPr/>
        </p:nvPicPr>
        <p:blipFill rotWithShape="1">
          <a:blip r:embed="rId8">
            <a:alphaModFix/>
          </a:blip>
          <a:srcRect b="0" l="0" r="0" t="0"/>
          <a:stretch/>
        </p:blipFill>
        <p:spPr>
          <a:xfrm>
            <a:off x="4914900" y="3924207"/>
            <a:ext cx="142875" cy="142875"/>
          </a:xfrm>
          <a:prstGeom prst="rect">
            <a:avLst/>
          </a:prstGeom>
          <a:noFill/>
          <a:ln>
            <a:noFill/>
          </a:ln>
        </p:spPr>
      </p:pic>
      <p:sp>
        <p:nvSpPr>
          <p:cNvPr id="200" name="Google Shape;200;p7"/>
          <p:cNvSpPr/>
          <p:nvPr/>
        </p:nvSpPr>
        <p:spPr>
          <a:xfrm>
            <a:off x="5114925" y="3888488"/>
            <a:ext cx="1784961"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1125"/>
              <a:buFont typeface="Noto Sans"/>
              <a:buNone/>
            </a:pPr>
            <a:r>
              <a:rPr b="1" i="0" lang="en-US" sz="1125" u="none" cap="none" strike="noStrike">
                <a:solidFill>
                  <a:srgbClr val="2D3748"/>
                </a:solidFill>
                <a:latin typeface="Noto Sans"/>
                <a:ea typeface="Noto Sans"/>
                <a:cs typeface="Noto Sans"/>
                <a:sym typeface="Noto Sans"/>
              </a:rPr>
              <a:t>Coordination Challenges</a:t>
            </a:r>
            <a:endParaRPr b="0" i="0" sz="1125" u="none" cap="none" strike="noStrike">
              <a:solidFill>
                <a:schemeClr val="dk1"/>
              </a:solidFill>
              <a:latin typeface="Calibri"/>
              <a:ea typeface="Calibri"/>
              <a:cs typeface="Calibri"/>
              <a:sym typeface="Calibri"/>
            </a:endParaRPr>
          </a:p>
        </p:txBody>
      </p:sp>
      <p:pic>
        <p:nvPicPr>
          <p:cNvPr descr="preencoded.png" id="201" name="Google Shape;201;p7"/>
          <p:cNvPicPr preferRelativeResize="0"/>
          <p:nvPr/>
        </p:nvPicPr>
        <p:blipFill rotWithShape="1">
          <a:blip r:embed="rId9">
            <a:alphaModFix/>
          </a:blip>
          <a:srcRect b="0" l="0" r="0" t="0"/>
          <a:stretch/>
        </p:blipFill>
        <p:spPr>
          <a:xfrm>
            <a:off x="4914900" y="4314239"/>
            <a:ext cx="57150" cy="91446"/>
          </a:xfrm>
          <a:prstGeom prst="rect">
            <a:avLst/>
          </a:prstGeom>
          <a:noFill/>
          <a:ln>
            <a:noFill/>
          </a:ln>
        </p:spPr>
      </p:pic>
      <p:sp>
        <p:nvSpPr>
          <p:cNvPr id="202" name="Google Shape;202;p7"/>
          <p:cNvSpPr/>
          <p:nvPr/>
        </p:nvSpPr>
        <p:spPr>
          <a:xfrm>
            <a:off x="5029200" y="4274251"/>
            <a:ext cx="194265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Complex communication protocols</a:t>
            </a:r>
            <a:endParaRPr b="0" i="0" sz="900" u="none" cap="none" strike="noStrike">
              <a:solidFill>
                <a:schemeClr val="dk1"/>
              </a:solidFill>
              <a:latin typeface="Calibri"/>
              <a:ea typeface="Calibri"/>
              <a:cs typeface="Calibri"/>
              <a:sym typeface="Calibri"/>
            </a:endParaRPr>
          </a:p>
        </p:txBody>
      </p:sp>
      <p:pic>
        <p:nvPicPr>
          <p:cNvPr descr="preencoded.png" id="203" name="Google Shape;203;p7"/>
          <p:cNvPicPr preferRelativeResize="0"/>
          <p:nvPr/>
        </p:nvPicPr>
        <p:blipFill rotWithShape="1">
          <a:blip r:embed="rId9">
            <a:alphaModFix/>
          </a:blip>
          <a:srcRect b="0" l="0" r="0" t="0"/>
          <a:stretch/>
        </p:blipFill>
        <p:spPr>
          <a:xfrm>
            <a:off x="4914900" y="4599989"/>
            <a:ext cx="57150" cy="91446"/>
          </a:xfrm>
          <a:prstGeom prst="rect">
            <a:avLst/>
          </a:prstGeom>
          <a:noFill/>
          <a:ln>
            <a:noFill/>
          </a:ln>
        </p:spPr>
      </p:pic>
      <p:sp>
        <p:nvSpPr>
          <p:cNvPr id="204" name="Google Shape;204;p7"/>
          <p:cNvSpPr/>
          <p:nvPr/>
        </p:nvSpPr>
        <p:spPr>
          <a:xfrm>
            <a:off x="5029200" y="4560001"/>
            <a:ext cx="1758758"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Conflict resolution mechanisms</a:t>
            </a:r>
            <a:endParaRPr b="0" i="0" sz="900" u="none" cap="none" strike="noStrike">
              <a:solidFill>
                <a:schemeClr val="dk1"/>
              </a:solidFill>
              <a:latin typeface="Calibri"/>
              <a:ea typeface="Calibri"/>
              <a:cs typeface="Calibri"/>
              <a:sym typeface="Calibri"/>
            </a:endParaRPr>
          </a:p>
        </p:txBody>
      </p:sp>
      <p:pic>
        <p:nvPicPr>
          <p:cNvPr descr="preencoded.png" id="205" name="Google Shape;205;p7"/>
          <p:cNvPicPr preferRelativeResize="0"/>
          <p:nvPr/>
        </p:nvPicPr>
        <p:blipFill rotWithShape="1">
          <a:blip r:embed="rId9">
            <a:alphaModFix/>
          </a:blip>
          <a:srcRect b="0" l="0" r="0" t="0"/>
          <a:stretch/>
        </p:blipFill>
        <p:spPr>
          <a:xfrm>
            <a:off x="4914900" y="4885739"/>
            <a:ext cx="57150" cy="91446"/>
          </a:xfrm>
          <a:prstGeom prst="rect">
            <a:avLst/>
          </a:prstGeom>
          <a:noFill/>
          <a:ln>
            <a:noFill/>
          </a:ln>
        </p:spPr>
      </p:pic>
      <p:sp>
        <p:nvSpPr>
          <p:cNvPr id="206" name="Google Shape;206;p7"/>
          <p:cNvSpPr/>
          <p:nvPr/>
        </p:nvSpPr>
        <p:spPr>
          <a:xfrm>
            <a:off x="5029200" y="4845751"/>
            <a:ext cx="146706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Synchronization overhead</a:t>
            </a:r>
            <a:endParaRPr b="0" i="0" sz="900" u="none" cap="none" strike="noStrike">
              <a:solidFill>
                <a:schemeClr val="dk1"/>
              </a:solidFill>
              <a:latin typeface="Calibri"/>
              <a:ea typeface="Calibri"/>
              <a:cs typeface="Calibri"/>
              <a:sym typeface="Calibri"/>
            </a:endParaRPr>
          </a:p>
        </p:txBody>
      </p:sp>
      <p:pic>
        <p:nvPicPr>
          <p:cNvPr descr="preencoded.png" id="207" name="Google Shape;207;p7"/>
          <p:cNvPicPr preferRelativeResize="0"/>
          <p:nvPr/>
        </p:nvPicPr>
        <p:blipFill rotWithShape="1">
          <a:blip r:embed="rId9">
            <a:alphaModFix/>
          </a:blip>
          <a:srcRect b="0" l="0" r="0" t="0"/>
          <a:stretch/>
        </p:blipFill>
        <p:spPr>
          <a:xfrm>
            <a:off x="4914900" y="5171489"/>
            <a:ext cx="57150" cy="91446"/>
          </a:xfrm>
          <a:prstGeom prst="rect">
            <a:avLst/>
          </a:prstGeom>
          <a:noFill/>
          <a:ln>
            <a:noFill/>
          </a:ln>
        </p:spPr>
      </p:pic>
      <p:sp>
        <p:nvSpPr>
          <p:cNvPr id="208" name="Google Shape;208;p7"/>
          <p:cNvSpPr/>
          <p:nvPr/>
        </p:nvSpPr>
        <p:spPr>
          <a:xfrm>
            <a:off x="5029200" y="5131501"/>
            <a:ext cx="1971229"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Emergent behavior unpredictability</a:t>
            </a:r>
            <a:endParaRPr b="0" i="0" sz="900" u="none" cap="none" strike="noStrike">
              <a:solidFill>
                <a:schemeClr val="dk1"/>
              </a:solidFill>
              <a:latin typeface="Calibri"/>
              <a:ea typeface="Calibri"/>
              <a:cs typeface="Calibri"/>
              <a:sym typeface="Calibri"/>
            </a:endParaRPr>
          </a:p>
        </p:txBody>
      </p:sp>
      <p:pic>
        <p:nvPicPr>
          <p:cNvPr descr="preencoded.png" id="209" name="Google Shape;209;p7"/>
          <p:cNvPicPr preferRelativeResize="0"/>
          <p:nvPr/>
        </p:nvPicPr>
        <p:blipFill rotWithShape="1">
          <a:blip r:embed="rId9">
            <a:alphaModFix/>
          </a:blip>
          <a:srcRect b="0" l="0" r="0" t="0"/>
          <a:stretch/>
        </p:blipFill>
        <p:spPr>
          <a:xfrm>
            <a:off x="4914900" y="5457239"/>
            <a:ext cx="57150" cy="91446"/>
          </a:xfrm>
          <a:prstGeom prst="rect">
            <a:avLst/>
          </a:prstGeom>
          <a:noFill/>
          <a:ln>
            <a:noFill/>
          </a:ln>
        </p:spPr>
      </p:pic>
      <p:sp>
        <p:nvSpPr>
          <p:cNvPr id="210" name="Google Shape;210;p7"/>
          <p:cNvSpPr/>
          <p:nvPr/>
        </p:nvSpPr>
        <p:spPr>
          <a:xfrm>
            <a:off x="5029200" y="5417251"/>
            <a:ext cx="2152055"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00"/>
              <a:buFont typeface="Noto Sans"/>
              <a:buNone/>
            </a:pPr>
            <a:r>
              <a:rPr b="0" i="0" lang="en-US" sz="900" u="none" cap="none" strike="noStrike">
                <a:solidFill>
                  <a:srgbClr val="4A5568"/>
                </a:solidFill>
                <a:latin typeface="Noto Sans"/>
                <a:ea typeface="Noto Sans"/>
                <a:cs typeface="Noto Sans"/>
                <a:sym typeface="Noto Sans"/>
              </a:rPr>
              <a:t>Debugging and monitoring complexity</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preencoded.png" id="216" name="Google Shape;216;p8"/>
          <p:cNvPicPr preferRelativeResize="0"/>
          <p:nvPr/>
        </p:nvPicPr>
        <p:blipFill rotWithShape="1">
          <a:blip r:embed="rId3">
            <a:alphaModFix/>
          </a:blip>
          <a:srcRect b="0" l="0" r="0" t="0"/>
          <a:stretch/>
        </p:blipFill>
        <p:spPr>
          <a:xfrm>
            <a:off x="0" y="-990600"/>
            <a:ext cx="9144000" cy="6862297"/>
          </a:xfrm>
          <a:prstGeom prst="rect">
            <a:avLst/>
          </a:prstGeom>
          <a:noFill/>
          <a:ln>
            <a:noFill/>
          </a:ln>
        </p:spPr>
      </p:pic>
      <p:sp>
        <p:nvSpPr>
          <p:cNvPr id="217" name="Google Shape;217;p8"/>
          <p:cNvSpPr/>
          <p:nvPr/>
        </p:nvSpPr>
        <p:spPr>
          <a:xfrm>
            <a:off x="428625" y="-28575"/>
            <a:ext cx="4100400" cy="857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2250"/>
              <a:buFont typeface="Noto Sans"/>
              <a:buNone/>
            </a:pPr>
            <a:r>
              <a:rPr b="1" i="0" lang="en-US" sz="2250" u="none" cap="none" strike="noStrike">
                <a:solidFill>
                  <a:srgbClr val="2D3748"/>
                </a:solidFill>
                <a:latin typeface="Noto Sans"/>
                <a:ea typeface="Noto Sans"/>
                <a:cs typeface="Noto Sans"/>
                <a:sym typeface="Noto Sans"/>
              </a:rPr>
              <a:t>Agentic AI Architectures: Hierarchical (Vertical)</a:t>
            </a:r>
            <a:endParaRPr b="0" i="0" sz="2250" u="none" cap="none" strike="noStrike">
              <a:solidFill>
                <a:schemeClr val="dk1"/>
              </a:solidFill>
              <a:latin typeface="Calibri"/>
              <a:ea typeface="Calibri"/>
              <a:cs typeface="Calibri"/>
              <a:sym typeface="Calibri"/>
            </a:endParaRPr>
          </a:p>
        </p:txBody>
      </p:sp>
      <p:sp>
        <p:nvSpPr>
          <p:cNvPr id="218" name="Google Shape;218;p8"/>
          <p:cNvSpPr/>
          <p:nvPr/>
        </p:nvSpPr>
        <p:spPr>
          <a:xfrm>
            <a:off x="428625" y="752475"/>
            <a:ext cx="4029000" cy="126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57225" y="981075"/>
            <a:ext cx="3643200" cy="804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989"/>
              <a:buFont typeface="Noto Sans"/>
              <a:buNone/>
            </a:pPr>
            <a:r>
              <a:rPr b="0" i="0" lang="en-US" sz="989" u="none" cap="none" strike="noStrike">
                <a:solidFill>
                  <a:srgbClr val="4A5568"/>
                </a:solidFill>
                <a:latin typeface="Noto Sans"/>
                <a:ea typeface="Noto Sans"/>
                <a:cs typeface="Noto Sans"/>
                <a:sym typeface="Noto Sans"/>
              </a:rPr>
              <a:t>Hierarchical architectures organize agents in a tree-like structure with clear command chains, where higher-level agents coordinate and direct lower-level agents to achieve complex objectives.</a:t>
            </a:r>
            <a:endParaRPr b="0" i="0" sz="989" u="none" cap="none" strike="noStrike">
              <a:solidFill>
                <a:schemeClr val="dk1"/>
              </a:solidFill>
              <a:latin typeface="Calibri"/>
              <a:ea typeface="Calibri"/>
              <a:cs typeface="Calibri"/>
              <a:sym typeface="Calibri"/>
            </a:endParaRPr>
          </a:p>
        </p:txBody>
      </p:sp>
      <p:sp>
        <p:nvSpPr>
          <p:cNvPr id="220" name="Google Shape;220;p8"/>
          <p:cNvSpPr/>
          <p:nvPr/>
        </p:nvSpPr>
        <p:spPr>
          <a:xfrm>
            <a:off x="428625" y="2090551"/>
            <a:ext cx="4029000" cy="16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 name="Google Shape;221;p8"/>
          <p:cNvPicPr preferRelativeResize="0"/>
          <p:nvPr/>
        </p:nvPicPr>
        <p:blipFill rotWithShape="1">
          <a:blip r:embed="rId4">
            <a:alphaModFix/>
          </a:blip>
          <a:srcRect b="0" l="0" r="0" t="0"/>
          <a:stretch/>
        </p:blipFill>
        <p:spPr>
          <a:xfrm>
            <a:off x="600075" y="2293423"/>
            <a:ext cx="125016" cy="125741"/>
          </a:xfrm>
          <a:prstGeom prst="rect">
            <a:avLst/>
          </a:prstGeom>
          <a:noFill/>
          <a:ln>
            <a:noFill/>
          </a:ln>
        </p:spPr>
      </p:pic>
      <p:sp>
        <p:nvSpPr>
          <p:cNvPr id="222" name="Google Shape;222;p8"/>
          <p:cNvSpPr/>
          <p:nvPr/>
        </p:nvSpPr>
        <p:spPr>
          <a:xfrm>
            <a:off x="782241" y="2262001"/>
            <a:ext cx="796200" cy="18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Advantages</a:t>
            </a:r>
            <a:endParaRPr b="0" i="0" sz="989" u="none" cap="none" strike="noStrike">
              <a:solidFill>
                <a:schemeClr val="dk1"/>
              </a:solidFill>
              <a:latin typeface="Calibri"/>
              <a:ea typeface="Calibri"/>
              <a:cs typeface="Calibri"/>
              <a:sym typeface="Calibri"/>
            </a:endParaRPr>
          </a:p>
        </p:txBody>
      </p:sp>
      <p:pic>
        <p:nvPicPr>
          <p:cNvPr descr="preencoded.png" id="223" name="Google Shape;223;p8"/>
          <p:cNvPicPr preferRelativeResize="0"/>
          <p:nvPr/>
        </p:nvPicPr>
        <p:blipFill rotWithShape="1">
          <a:blip r:embed="rId5">
            <a:alphaModFix/>
          </a:blip>
          <a:srcRect b="0" l="0" r="0" t="0"/>
          <a:stretch/>
        </p:blipFill>
        <p:spPr>
          <a:xfrm>
            <a:off x="600075" y="2642043"/>
            <a:ext cx="91083" cy="91446"/>
          </a:xfrm>
          <a:prstGeom prst="rect">
            <a:avLst/>
          </a:prstGeom>
          <a:noFill/>
          <a:ln>
            <a:noFill/>
          </a:ln>
        </p:spPr>
      </p:pic>
      <p:sp>
        <p:nvSpPr>
          <p:cNvPr id="224" name="Google Shape;224;p8"/>
          <p:cNvSpPr/>
          <p:nvPr/>
        </p:nvSpPr>
        <p:spPr>
          <a:xfrm>
            <a:off x="748308" y="2610622"/>
            <a:ext cx="18837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Clear command and control structure</a:t>
            </a:r>
            <a:endParaRPr b="0" i="0" sz="810" u="none" cap="none" strike="noStrike">
              <a:solidFill>
                <a:schemeClr val="dk1"/>
              </a:solidFill>
              <a:latin typeface="Calibri"/>
              <a:ea typeface="Calibri"/>
              <a:cs typeface="Calibri"/>
              <a:sym typeface="Calibri"/>
            </a:endParaRPr>
          </a:p>
        </p:txBody>
      </p:sp>
      <p:pic>
        <p:nvPicPr>
          <p:cNvPr descr="preencoded.png" id="225" name="Google Shape;225;p8"/>
          <p:cNvPicPr preferRelativeResize="0"/>
          <p:nvPr/>
        </p:nvPicPr>
        <p:blipFill rotWithShape="1">
          <a:blip r:embed="rId6">
            <a:alphaModFix/>
          </a:blip>
          <a:srcRect b="0" l="0" r="0" t="0"/>
          <a:stretch/>
        </p:blipFill>
        <p:spPr>
          <a:xfrm>
            <a:off x="600075" y="2887749"/>
            <a:ext cx="91083" cy="91446"/>
          </a:xfrm>
          <a:prstGeom prst="rect">
            <a:avLst/>
          </a:prstGeom>
          <a:noFill/>
          <a:ln>
            <a:noFill/>
          </a:ln>
        </p:spPr>
      </p:pic>
      <p:sp>
        <p:nvSpPr>
          <p:cNvPr id="226" name="Google Shape;226;p8"/>
          <p:cNvSpPr/>
          <p:nvPr/>
        </p:nvSpPr>
        <p:spPr>
          <a:xfrm>
            <a:off x="748308" y="2856328"/>
            <a:ext cx="14049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Efficient resource allocation</a:t>
            </a:r>
            <a:endParaRPr b="0" i="0" sz="810" u="none" cap="none" strike="noStrike">
              <a:solidFill>
                <a:schemeClr val="dk1"/>
              </a:solidFill>
              <a:latin typeface="Calibri"/>
              <a:ea typeface="Calibri"/>
              <a:cs typeface="Calibri"/>
              <a:sym typeface="Calibri"/>
            </a:endParaRPr>
          </a:p>
        </p:txBody>
      </p:sp>
      <p:pic>
        <p:nvPicPr>
          <p:cNvPr descr="preencoded.png" id="227" name="Google Shape;227;p8"/>
          <p:cNvPicPr preferRelativeResize="0"/>
          <p:nvPr/>
        </p:nvPicPr>
        <p:blipFill rotWithShape="1">
          <a:blip r:embed="rId5">
            <a:alphaModFix/>
          </a:blip>
          <a:srcRect b="0" l="0" r="0" t="0"/>
          <a:stretch/>
        </p:blipFill>
        <p:spPr>
          <a:xfrm>
            <a:off x="600075" y="3133455"/>
            <a:ext cx="91083" cy="91446"/>
          </a:xfrm>
          <a:prstGeom prst="rect">
            <a:avLst/>
          </a:prstGeom>
          <a:noFill/>
          <a:ln>
            <a:noFill/>
          </a:ln>
        </p:spPr>
      </p:pic>
      <p:sp>
        <p:nvSpPr>
          <p:cNvPr id="228" name="Google Shape;228;p8"/>
          <p:cNvSpPr/>
          <p:nvPr/>
        </p:nvSpPr>
        <p:spPr>
          <a:xfrm>
            <a:off x="748308" y="3102034"/>
            <a:ext cx="17451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Scalable coordination mechanisms</a:t>
            </a:r>
            <a:endParaRPr b="0" i="0" sz="810" u="none" cap="none" strike="noStrike">
              <a:solidFill>
                <a:schemeClr val="dk1"/>
              </a:solidFill>
              <a:latin typeface="Calibri"/>
              <a:ea typeface="Calibri"/>
              <a:cs typeface="Calibri"/>
              <a:sym typeface="Calibri"/>
            </a:endParaRPr>
          </a:p>
        </p:txBody>
      </p:sp>
      <p:pic>
        <p:nvPicPr>
          <p:cNvPr descr="preencoded.png" id="229" name="Google Shape;229;p8"/>
          <p:cNvPicPr preferRelativeResize="0"/>
          <p:nvPr/>
        </p:nvPicPr>
        <p:blipFill rotWithShape="1">
          <a:blip r:embed="rId7">
            <a:alphaModFix/>
          </a:blip>
          <a:srcRect b="0" l="0" r="0" t="0"/>
          <a:stretch/>
        </p:blipFill>
        <p:spPr>
          <a:xfrm>
            <a:off x="600075" y="3379161"/>
            <a:ext cx="91083" cy="91446"/>
          </a:xfrm>
          <a:prstGeom prst="rect">
            <a:avLst/>
          </a:prstGeom>
          <a:noFill/>
          <a:ln>
            <a:noFill/>
          </a:ln>
        </p:spPr>
      </p:pic>
      <p:sp>
        <p:nvSpPr>
          <p:cNvPr id="230" name="Google Shape;230;p8"/>
          <p:cNvSpPr/>
          <p:nvPr/>
        </p:nvSpPr>
        <p:spPr>
          <a:xfrm>
            <a:off x="748308" y="3347740"/>
            <a:ext cx="15021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Predictable behavior patterns</a:t>
            </a:r>
            <a:endParaRPr b="0" i="0" sz="810" u="none" cap="none" strike="noStrike">
              <a:solidFill>
                <a:schemeClr val="dk1"/>
              </a:solidFill>
              <a:latin typeface="Calibri"/>
              <a:ea typeface="Calibri"/>
              <a:cs typeface="Calibri"/>
              <a:sym typeface="Calibri"/>
            </a:endParaRPr>
          </a:p>
        </p:txBody>
      </p:sp>
      <p:sp>
        <p:nvSpPr>
          <p:cNvPr id="231" name="Google Shape;231;p8"/>
          <p:cNvSpPr/>
          <p:nvPr/>
        </p:nvSpPr>
        <p:spPr>
          <a:xfrm>
            <a:off x="428625" y="3814437"/>
            <a:ext cx="4029000" cy="16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2" name="Google Shape;232;p8"/>
          <p:cNvPicPr preferRelativeResize="0"/>
          <p:nvPr/>
        </p:nvPicPr>
        <p:blipFill rotWithShape="1">
          <a:blip r:embed="rId8">
            <a:alphaModFix/>
          </a:blip>
          <a:srcRect b="0" l="0" r="0" t="0"/>
          <a:stretch/>
        </p:blipFill>
        <p:spPr>
          <a:xfrm>
            <a:off x="600075" y="4169708"/>
            <a:ext cx="125016" cy="125741"/>
          </a:xfrm>
          <a:prstGeom prst="rect">
            <a:avLst/>
          </a:prstGeom>
          <a:noFill/>
          <a:ln>
            <a:noFill/>
          </a:ln>
        </p:spPr>
      </p:pic>
      <p:sp>
        <p:nvSpPr>
          <p:cNvPr id="233" name="Google Shape;233;p8"/>
          <p:cNvSpPr/>
          <p:nvPr/>
        </p:nvSpPr>
        <p:spPr>
          <a:xfrm>
            <a:off x="782241" y="4138287"/>
            <a:ext cx="1127700" cy="1887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D3748"/>
              </a:buClr>
              <a:buSzPts val="989"/>
              <a:buFont typeface="Noto Sans"/>
              <a:buNone/>
            </a:pPr>
            <a:r>
              <a:rPr b="1" i="0" lang="en-US" sz="989" u="none" cap="none" strike="noStrike">
                <a:solidFill>
                  <a:srgbClr val="2D3748"/>
                </a:solidFill>
                <a:latin typeface="Noto Sans"/>
                <a:ea typeface="Noto Sans"/>
                <a:cs typeface="Noto Sans"/>
                <a:sym typeface="Noto Sans"/>
              </a:rPr>
              <a:t>Potential Rigidity</a:t>
            </a:r>
            <a:endParaRPr b="0" i="0" sz="989" u="none" cap="none" strike="noStrike">
              <a:solidFill>
                <a:schemeClr val="dk1"/>
              </a:solidFill>
              <a:latin typeface="Calibri"/>
              <a:ea typeface="Calibri"/>
              <a:cs typeface="Calibri"/>
              <a:sym typeface="Calibri"/>
            </a:endParaRPr>
          </a:p>
        </p:txBody>
      </p:sp>
      <p:pic>
        <p:nvPicPr>
          <p:cNvPr descr="preencoded.png" id="234" name="Google Shape;234;p8"/>
          <p:cNvPicPr preferRelativeResize="0"/>
          <p:nvPr/>
        </p:nvPicPr>
        <p:blipFill rotWithShape="1">
          <a:blip r:embed="rId9">
            <a:alphaModFix/>
          </a:blip>
          <a:srcRect b="0" l="0" r="0" t="0"/>
          <a:stretch/>
        </p:blipFill>
        <p:spPr>
          <a:xfrm>
            <a:off x="600075" y="4518329"/>
            <a:ext cx="57150" cy="91446"/>
          </a:xfrm>
          <a:prstGeom prst="rect">
            <a:avLst/>
          </a:prstGeom>
          <a:noFill/>
          <a:ln>
            <a:noFill/>
          </a:ln>
        </p:spPr>
      </p:pic>
      <p:sp>
        <p:nvSpPr>
          <p:cNvPr id="235" name="Google Shape;235;p8"/>
          <p:cNvSpPr/>
          <p:nvPr/>
        </p:nvSpPr>
        <p:spPr>
          <a:xfrm>
            <a:off x="714375" y="4486908"/>
            <a:ext cx="11538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Single points of failure</a:t>
            </a:r>
            <a:endParaRPr b="0" i="0" sz="810" u="none" cap="none" strike="noStrike">
              <a:solidFill>
                <a:schemeClr val="dk1"/>
              </a:solidFill>
              <a:latin typeface="Calibri"/>
              <a:ea typeface="Calibri"/>
              <a:cs typeface="Calibri"/>
              <a:sym typeface="Calibri"/>
            </a:endParaRPr>
          </a:p>
        </p:txBody>
      </p:sp>
      <p:pic>
        <p:nvPicPr>
          <p:cNvPr descr="preencoded.png" id="236" name="Google Shape;236;p8"/>
          <p:cNvPicPr preferRelativeResize="0"/>
          <p:nvPr/>
        </p:nvPicPr>
        <p:blipFill rotWithShape="1">
          <a:blip r:embed="rId10">
            <a:alphaModFix/>
          </a:blip>
          <a:srcRect b="0" l="0" r="0" t="0"/>
          <a:stretch/>
        </p:blipFill>
        <p:spPr>
          <a:xfrm>
            <a:off x="600075" y="4764035"/>
            <a:ext cx="57150" cy="91446"/>
          </a:xfrm>
          <a:prstGeom prst="rect">
            <a:avLst/>
          </a:prstGeom>
          <a:noFill/>
          <a:ln>
            <a:noFill/>
          </a:ln>
        </p:spPr>
      </p:pic>
      <p:sp>
        <p:nvSpPr>
          <p:cNvPr id="237" name="Google Shape;237;p8"/>
          <p:cNvSpPr/>
          <p:nvPr/>
        </p:nvSpPr>
        <p:spPr>
          <a:xfrm>
            <a:off x="714375" y="4732613"/>
            <a:ext cx="15372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Limited adaptability to change</a:t>
            </a:r>
            <a:endParaRPr b="0" i="0" sz="810" u="none" cap="none" strike="noStrike">
              <a:solidFill>
                <a:schemeClr val="dk1"/>
              </a:solidFill>
              <a:latin typeface="Calibri"/>
              <a:ea typeface="Calibri"/>
              <a:cs typeface="Calibri"/>
              <a:sym typeface="Calibri"/>
            </a:endParaRPr>
          </a:p>
        </p:txBody>
      </p:sp>
      <p:pic>
        <p:nvPicPr>
          <p:cNvPr descr="preencoded.png" id="238" name="Google Shape;238;p8"/>
          <p:cNvPicPr preferRelativeResize="0"/>
          <p:nvPr/>
        </p:nvPicPr>
        <p:blipFill rotWithShape="1">
          <a:blip r:embed="rId11">
            <a:alphaModFix/>
          </a:blip>
          <a:srcRect b="0" l="0" r="0" t="0"/>
          <a:stretch/>
        </p:blipFill>
        <p:spPr>
          <a:xfrm>
            <a:off x="600075" y="5009741"/>
            <a:ext cx="57150" cy="91446"/>
          </a:xfrm>
          <a:prstGeom prst="rect">
            <a:avLst/>
          </a:prstGeom>
          <a:noFill/>
          <a:ln>
            <a:noFill/>
          </a:ln>
        </p:spPr>
      </p:pic>
      <p:sp>
        <p:nvSpPr>
          <p:cNvPr id="239" name="Google Shape;239;p8"/>
          <p:cNvSpPr/>
          <p:nvPr/>
        </p:nvSpPr>
        <p:spPr>
          <a:xfrm>
            <a:off x="714375" y="4978319"/>
            <a:ext cx="14274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Communication bottlenecks</a:t>
            </a:r>
            <a:endParaRPr b="0" i="0" sz="810" u="none" cap="none" strike="noStrike">
              <a:solidFill>
                <a:schemeClr val="dk1"/>
              </a:solidFill>
              <a:latin typeface="Calibri"/>
              <a:ea typeface="Calibri"/>
              <a:cs typeface="Calibri"/>
              <a:sym typeface="Calibri"/>
            </a:endParaRPr>
          </a:p>
        </p:txBody>
      </p:sp>
      <p:pic>
        <p:nvPicPr>
          <p:cNvPr descr="preencoded.png" id="240" name="Google Shape;240;p8"/>
          <p:cNvPicPr preferRelativeResize="0"/>
          <p:nvPr/>
        </p:nvPicPr>
        <p:blipFill rotWithShape="1">
          <a:blip r:embed="rId12">
            <a:alphaModFix/>
          </a:blip>
          <a:srcRect b="0" l="0" r="0" t="0"/>
          <a:stretch/>
        </p:blipFill>
        <p:spPr>
          <a:xfrm>
            <a:off x="600075" y="5255447"/>
            <a:ext cx="57150" cy="91446"/>
          </a:xfrm>
          <a:prstGeom prst="rect">
            <a:avLst/>
          </a:prstGeom>
          <a:noFill/>
          <a:ln>
            <a:noFill/>
          </a:ln>
        </p:spPr>
      </p:pic>
      <p:sp>
        <p:nvSpPr>
          <p:cNvPr id="241" name="Google Shape;241;p8"/>
          <p:cNvSpPr/>
          <p:nvPr/>
        </p:nvSpPr>
        <p:spPr>
          <a:xfrm>
            <a:off x="714375" y="5224025"/>
            <a:ext cx="1742700" cy="154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4A5568"/>
              </a:buClr>
              <a:buSzPts val="810"/>
              <a:buFont typeface="Noto Sans"/>
              <a:buNone/>
            </a:pPr>
            <a:r>
              <a:rPr b="0" i="0" lang="en-US" sz="810" u="none" cap="none" strike="noStrike">
                <a:solidFill>
                  <a:srgbClr val="4A5568"/>
                </a:solidFill>
                <a:latin typeface="Noto Sans"/>
                <a:ea typeface="Noto Sans"/>
                <a:cs typeface="Noto Sans"/>
                <a:sym typeface="Noto Sans"/>
              </a:rPr>
              <a:t>Reduced innovation at lower levels</a:t>
            </a:r>
            <a:endParaRPr b="0" i="0" sz="810" u="none" cap="none" strike="noStrike">
              <a:solidFill>
                <a:schemeClr val="dk1"/>
              </a:solidFill>
              <a:latin typeface="Calibri"/>
              <a:ea typeface="Calibri"/>
              <a:cs typeface="Calibri"/>
              <a:sym typeface="Calibri"/>
            </a:endParaRPr>
          </a:p>
        </p:txBody>
      </p:sp>
      <p:sp>
        <p:nvSpPr>
          <p:cNvPr id="242" name="Google Shape;242;p8"/>
          <p:cNvSpPr/>
          <p:nvPr/>
        </p:nvSpPr>
        <p:spPr>
          <a:xfrm>
            <a:off x="6218858" y="1354699"/>
            <a:ext cx="963900" cy="268500"/>
          </a:xfrm>
          <a:prstGeom prst="roundRect">
            <a:avLst>
              <a:gd fmla="val 16667" name="adj"/>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6218858" y="1354699"/>
            <a:ext cx="1035300" cy="268500"/>
          </a:xfrm>
          <a:prstGeom prst="rect">
            <a:avLst/>
          </a:prstGeom>
          <a:noFill/>
          <a:ln>
            <a:noFill/>
          </a:ln>
        </p:spPr>
        <p:txBody>
          <a:bodyPr anchorCtr="0" anchor="ctr" bIns="68050" lIns="136000" spcFirstLastPara="1" rIns="136000" wrap="square" tIns="68050">
            <a:spAutoFit/>
          </a:bodyPr>
          <a:lstStyle/>
          <a:p>
            <a:pPr indent="0" lvl="0" marL="0" marR="0" rtl="0" algn="l">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Strategic Level</a:t>
            </a:r>
            <a:endParaRPr b="0" i="0" sz="810" u="none" cap="none" strike="noStrike">
              <a:solidFill>
                <a:schemeClr val="dk1"/>
              </a:solidFill>
              <a:latin typeface="Calibri"/>
              <a:ea typeface="Calibri"/>
              <a:cs typeface="Calibri"/>
              <a:sym typeface="Calibri"/>
            </a:endParaRPr>
          </a:p>
        </p:txBody>
      </p:sp>
      <p:sp>
        <p:nvSpPr>
          <p:cNvPr id="244" name="Google Shape;244;p8"/>
          <p:cNvSpPr/>
          <p:nvPr/>
        </p:nvSpPr>
        <p:spPr>
          <a:xfrm>
            <a:off x="6343650" y="1737587"/>
            <a:ext cx="714300" cy="714300"/>
          </a:xfrm>
          <a:prstGeom prst="ellipse">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5" name="Google Shape;245;p8"/>
          <p:cNvPicPr preferRelativeResize="0"/>
          <p:nvPr/>
        </p:nvPicPr>
        <p:blipFill rotWithShape="1">
          <a:blip r:embed="rId13">
            <a:alphaModFix/>
          </a:blip>
          <a:srcRect b="0" l="0" r="0" t="0"/>
          <a:stretch/>
        </p:blipFill>
        <p:spPr>
          <a:xfrm>
            <a:off x="6572250" y="1980474"/>
            <a:ext cx="257175" cy="228600"/>
          </a:xfrm>
          <a:prstGeom prst="rect">
            <a:avLst/>
          </a:prstGeom>
          <a:noFill/>
          <a:ln>
            <a:noFill/>
          </a:ln>
        </p:spPr>
      </p:pic>
      <p:pic>
        <p:nvPicPr>
          <p:cNvPr descr="preencoded.png" id="246" name="Google Shape;246;p8"/>
          <p:cNvPicPr preferRelativeResize="0"/>
          <p:nvPr/>
        </p:nvPicPr>
        <p:blipFill rotWithShape="1">
          <a:blip r:embed="rId14">
            <a:alphaModFix/>
          </a:blip>
          <a:srcRect b="0" l="0" r="0" t="0"/>
          <a:stretch/>
        </p:blipFill>
        <p:spPr>
          <a:xfrm>
            <a:off x="6636544" y="2623412"/>
            <a:ext cx="128588" cy="171450"/>
          </a:xfrm>
          <a:prstGeom prst="rect">
            <a:avLst/>
          </a:prstGeom>
          <a:noFill/>
          <a:ln>
            <a:noFill/>
          </a:ln>
        </p:spPr>
      </p:pic>
      <p:sp>
        <p:nvSpPr>
          <p:cNvPr id="247" name="Google Shape;247;p8"/>
          <p:cNvSpPr/>
          <p:nvPr/>
        </p:nvSpPr>
        <p:spPr>
          <a:xfrm>
            <a:off x="6255665" y="2966312"/>
            <a:ext cx="890400" cy="268500"/>
          </a:xfrm>
          <a:prstGeom prst="roundRect">
            <a:avLst>
              <a:gd fmla="val 16667" name="adj"/>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6255665" y="2966312"/>
            <a:ext cx="961800" cy="268500"/>
          </a:xfrm>
          <a:prstGeom prst="rect">
            <a:avLst/>
          </a:prstGeom>
          <a:noFill/>
          <a:ln>
            <a:noFill/>
          </a:ln>
        </p:spPr>
        <p:txBody>
          <a:bodyPr anchorCtr="0" anchor="ctr" bIns="68050" lIns="136000" spcFirstLastPara="1" rIns="136000" wrap="square" tIns="68050">
            <a:spAutoFit/>
          </a:bodyPr>
          <a:lstStyle/>
          <a:p>
            <a:pPr indent="0" lvl="0" marL="0" marR="0" rtl="0" algn="l">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Tactical Level</a:t>
            </a:r>
            <a:endParaRPr b="0" i="0" sz="810" u="none" cap="none" strike="noStrike">
              <a:solidFill>
                <a:schemeClr val="dk1"/>
              </a:solidFill>
              <a:latin typeface="Calibri"/>
              <a:ea typeface="Calibri"/>
              <a:cs typeface="Calibri"/>
              <a:sym typeface="Calibri"/>
            </a:endParaRPr>
          </a:p>
        </p:txBody>
      </p:sp>
      <p:sp>
        <p:nvSpPr>
          <p:cNvPr id="249" name="Google Shape;249;p8"/>
          <p:cNvSpPr/>
          <p:nvPr/>
        </p:nvSpPr>
        <p:spPr>
          <a:xfrm>
            <a:off x="6143625" y="3349200"/>
            <a:ext cx="500100" cy="500100"/>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0" name="Google Shape;250;p8"/>
          <p:cNvPicPr preferRelativeResize="0"/>
          <p:nvPr/>
        </p:nvPicPr>
        <p:blipFill rotWithShape="1">
          <a:blip r:embed="rId15">
            <a:alphaModFix/>
          </a:blip>
          <a:srcRect b="0" l="0" r="0" t="0"/>
          <a:stretch/>
        </p:blipFill>
        <p:spPr>
          <a:xfrm>
            <a:off x="6329363" y="3513506"/>
            <a:ext cx="128588" cy="171450"/>
          </a:xfrm>
          <a:prstGeom prst="rect">
            <a:avLst/>
          </a:prstGeom>
          <a:noFill/>
          <a:ln>
            <a:noFill/>
          </a:ln>
        </p:spPr>
      </p:pic>
      <p:sp>
        <p:nvSpPr>
          <p:cNvPr id="251" name="Google Shape;251;p8"/>
          <p:cNvSpPr/>
          <p:nvPr/>
        </p:nvSpPr>
        <p:spPr>
          <a:xfrm>
            <a:off x="6757988" y="3349200"/>
            <a:ext cx="500100" cy="500100"/>
          </a:xfrm>
          <a:prstGeom prst="ellipse">
            <a:avLst/>
          </a:prstGeom>
          <a:solidFill>
            <a:srgbClr val="48BB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2" name="Google Shape;252;p8"/>
          <p:cNvPicPr preferRelativeResize="0"/>
          <p:nvPr/>
        </p:nvPicPr>
        <p:blipFill rotWithShape="1">
          <a:blip r:embed="rId15">
            <a:alphaModFix/>
          </a:blip>
          <a:srcRect b="0" l="0" r="0" t="0"/>
          <a:stretch/>
        </p:blipFill>
        <p:spPr>
          <a:xfrm>
            <a:off x="6943725" y="3513506"/>
            <a:ext cx="128588" cy="171450"/>
          </a:xfrm>
          <a:prstGeom prst="rect">
            <a:avLst/>
          </a:prstGeom>
          <a:noFill/>
          <a:ln>
            <a:noFill/>
          </a:ln>
        </p:spPr>
      </p:pic>
      <p:pic>
        <p:nvPicPr>
          <p:cNvPr descr="preencoded.png" id="253" name="Google Shape;253;p8"/>
          <p:cNvPicPr preferRelativeResize="0"/>
          <p:nvPr/>
        </p:nvPicPr>
        <p:blipFill rotWithShape="1">
          <a:blip r:embed="rId16">
            <a:alphaModFix/>
          </a:blip>
          <a:srcRect b="0" l="0" r="0" t="0"/>
          <a:stretch/>
        </p:blipFill>
        <p:spPr>
          <a:xfrm>
            <a:off x="6636544" y="4020713"/>
            <a:ext cx="128588" cy="171450"/>
          </a:xfrm>
          <a:prstGeom prst="rect">
            <a:avLst/>
          </a:prstGeom>
          <a:noFill/>
          <a:ln>
            <a:noFill/>
          </a:ln>
        </p:spPr>
      </p:pic>
      <p:sp>
        <p:nvSpPr>
          <p:cNvPr id="254" name="Google Shape;254;p8"/>
          <p:cNvSpPr/>
          <p:nvPr/>
        </p:nvSpPr>
        <p:spPr>
          <a:xfrm>
            <a:off x="6143569" y="4363613"/>
            <a:ext cx="1114500" cy="268500"/>
          </a:xfrm>
          <a:prstGeom prst="roundRect">
            <a:avLst>
              <a:gd fmla="val 16667" name="adj"/>
            </a:avLst>
          </a:prstGeom>
          <a:solidFill>
            <a:srgbClr val="667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143569" y="4363613"/>
            <a:ext cx="1185900" cy="268500"/>
          </a:xfrm>
          <a:prstGeom prst="rect">
            <a:avLst/>
          </a:prstGeom>
          <a:noFill/>
          <a:ln>
            <a:noFill/>
          </a:ln>
        </p:spPr>
        <p:txBody>
          <a:bodyPr anchorCtr="0" anchor="ctr" bIns="68050" lIns="136000" spcFirstLastPara="1" rIns="136000" wrap="square" tIns="68050">
            <a:spAutoFit/>
          </a:bodyPr>
          <a:lstStyle/>
          <a:p>
            <a:pPr indent="0" lvl="0" marL="0" marR="0" rtl="0" algn="l">
              <a:spcBef>
                <a:spcPts val="0"/>
              </a:spcBef>
              <a:spcAft>
                <a:spcPts val="0"/>
              </a:spcAft>
              <a:buClr>
                <a:srgbClr val="FFFFFF"/>
              </a:buClr>
              <a:buSzPts val="810"/>
              <a:buFont typeface="Noto Sans"/>
              <a:buNone/>
            </a:pPr>
            <a:r>
              <a:rPr b="1" i="0" lang="en-US" sz="810" u="none" cap="none" strike="noStrike">
                <a:solidFill>
                  <a:srgbClr val="FFFFFF"/>
                </a:solidFill>
                <a:latin typeface="Noto Sans"/>
                <a:ea typeface="Noto Sans"/>
                <a:cs typeface="Noto Sans"/>
                <a:sym typeface="Noto Sans"/>
              </a:rPr>
              <a:t>Operational Level</a:t>
            </a:r>
            <a:endParaRPr b="0" i="0" sz="810" u="none" cap="none" strike="noStrike">
              <a:solidFill>
                <a:schemeClr val="dk1"/>
              </a:solidFill>
              <a:latin typeface="Calibri"/>
              <a:ea typeface="Calibri"/>
              <a:cs typeface="Calibri"/>
              <a:sym typeface="Calibri"/>
            </a:endParaRPr>
          </a:p>
        </p:txBody>
      </p:sp>
      <p:sp>
        <p:nvSpPr>
          <p:cNvPr id="256" name="Google Shape;256;p8"/>
          <p:cNvSpPr/>
          <p:nvPr/>
        </p:nvSpPr>
        <p:spPr>
          <a:xfrm>
            <a:off x="5900738" y="4746501"/>
            <a:ext cx="357300" cy="357300"/>
          </a:xfrm>
          <a:prstGeom prst="ellipse">
            <a:avLst/>
          </a:prstGeom>
          <a:solidFill>
            <a:srgbClr val="ED8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7" name="Google Shape;257;p8"/>
          <p:cNvPicPr preferRelativeResize="0"/>
          <p:nvPr/>
        </p:nvPicPr>
        <p:blipFill rotWithShape="1">
          <a:blip r:embed="rId17">
            <a:alphaModFix/>
          </a:blip>
          <a:srcRect b="0" l="0" r="0" t="0"/>
          <a:stretch/>
        </p:blipFill>
        <p:spPr>
          <a:xfrm>
            <a:off x="6022181" y="4867945"/>
            <a:ext cx="114300" cy="114300"/>
          </a:xfrm>
          <a:prstGeom prst="rect">
            <a:avLst/>
          </a:prstGeom>
          <a:noFill/>
          <a:ln>
            <a:noFill/>
          </a:ln>
        </p:spPr>
      </p:pic>
      <p:sp>
        <p:nvSpPr>
          <p:cNvPr id="258" name="Google Shape;258;p8"/>
          <p:cNvSpPr/>
          <p:nvPr/>
        </p:nvSpPr>
        <p:spPr>
          <a:xfrm>
            <a:off x="6315075" y="4746501"/>
            <a:ext cx="357300" cy="357300"/>
          </a:xfrm>
          <a:prstGeom prst="ellipse">
            <a:avLst/>
          </a:prstGeom>
          <a:solidFill>
            <a:srgbClr val="ED8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9" name="Google Shape;259;p8"/>
          <p:cNvPicPr preferRelativeResize="0"/>
          <p:nvPr/>
        </p:nvPicPr>
        <p:blipFill rotWithShape="1">
          <a:blip r:embed="rId17">
            <a:alphaModFix/>
          </a:blip>
          <a:srcRect b="0" l="0" r="0" t="0"/>
          <a:stretch/>
        </p:blipFill>
        <p:spPr>
          <a:xfrm>
            <a:off x="6436519" y="4867945"/>
            <a:ext cx="114300" cy="114300"/>
          </a:xfrm>
          <a:prstGeom prst="rect">
            <a:avLst/>
          </a:prstGeom>
          <a:noFill/>
          <a:ln>
            <a:noFill/>
          </a:ln>
        </p:spPr>
      </p:pic>
      <p:sp>
        <p:nvSpPr>
          <p:cNvPr id="260" name="Google Shape;260;p8"/>
          <p:cNvSpPr/>
          <p:nvPr/>
        </p:nvSpPr>
        <p:spPr>
          <a:xfrm>
            <a:off x="6729413" y="4746501"/>
            <a:ext cx="357300" cy="357300"/>
          </a:xfrm>
          <a:prstGeom prst="ellipse">
            <a:avLst/>
          </a:prstGeom>
          <a:solidFill>
            <a:srgbClr val="ED8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1" name="Google Shape;261;p8"/>
          <p:cNvPicPr preferRelativeResize="0"/>
          <p:nvPr/>
        </p:nvPicPr>
        <p:blipFill rotWithShape="1">
          <a:blip r:embed="rId17">
            <a:alphaModFix/>
          </a:blip>
          <a:srcRect b="0" l="0" r="0" t="0"/>
          <a:stretch/>
        </p:blipFill>
        <p:spPr>
          <a:xfrm>
            <a:off x="6850856" y="4867945"/>
            <a:ext cx="114300" cy="114300"/>
          </a:xfrm>
          <a:prstGeom prst="rect">
            <a:avLst/>
          </a:prstGeom>
          <a:noFill/>
          <a:ln>
            <a:noFill/>
          </a:ln>
        </p:spPr>
      </p:pic>
      <p:sp>
        <p:nvSpPr>
          <p:cNvPr id="262" name="Google Shape;262;p8"/>
          <p:cNvSpPr/>
          <p:nvPr/>
        </p:nvSpPr>
        <p:spPr>
          <a:xfrm>
            <a:off x="7143750" y="4746501"/>
            <a:ext cx="357300" cy="357300"/>
          </a:xfrm>
          <a:prstGeom prst="ellipse">
            <a:avLst/>
          </a:prstGeom>
          <a:solidFill>
            <a:srgbClr val="ED8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3" name="Google Shape;263;p8"/>
          <p:cNvPicPr preferRelativeResize="0"/>
          <p:nvPr/>
        </p:nvPicPr>
        <p:blipFill rotWithShape="1">
          <a:blip r:embed="rId17">
            <a:alphaModFix/>
          </a:blip>
          <a:srcRect b="0" l="0" r="0" t="0"/>
          <a:stretch/>
        </p:blipFill>
        <p:spPr>
          <a:xfrm>
            <a:off x="7265194" y="4867945"/>
            <a:ext cx="114300" cy="11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2025-06-12T10:29:13Z</dcterms:created>
  <dc:creator>PptxGenJS</dc:creator>
</cp:coreProperties>
</file>